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78" r:id="rId6"/>
    <p:sldId id="279" r:id="rId7"/>
    <p:sldId id="280" r:id="rId8"/>
    <p:sldId id="265" r:id="rId9"/>
    <p:sldId id="268" r:id="rId10"/>
    <p:sldId id="273" r:id="rId11"/>
    <p:sldId id="271" r:id="rId12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333" autoAdjust="0"/>
  </p:normalViewPr>
  <p:slideViewPr>
    <p:cSldViewPr snapToGrid="0">
      <p:cViewPr varScale="1">
        <p:scale>
          <a:sx n="69" d="100"/>
          <a:sy n="69" d="100"/>
        </p:scale>
        <p:origin x="120" y="66"/>
      </p:cViewPr>
      <p:guideLst/>
    </p:cSldViewPr>
  </p:slideViewPr>
  <p:outlineViewPr>
    <p:cViewPr>
      <p:scale>
        <a:sx n="33" d="100"/>
        <a:sy n="33" d="100"/>
      </p:scale>
      <p:origin x="0" y="-5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1" cy="502675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1"/>
            <a:ext cx="2984871" cy="502675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4138FE46-254D-4E14-B7B5-7A9E72609709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516040"/>
            <a:ext cx="2984871" cy="502674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40"/>
            <a:ext cx="2984871" cy="502674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EE0BD3F1-6AAD-431B-98F9-1BA24AC281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850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873CF-0B9C-423E-959A-59E163FF3F4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84D6B-4BCD-4F92-A6C2-8070E80A6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459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84D6B-4BCD-4F92-A6C2-8070E80A64B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82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82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42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5259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作者と日付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54844" y="6087296"/>
            <a:ext cx="10882313" cy="324183"/>
          </a:xfrm>
          <a:prstGeom prst="rect">
            <a:avLst/>
          </a:prstGeom>
        </p:spPr>
        <p:txBody>
          <a:bodyPr anchor="b"/>
          <a:lstStyle>
            <a:lvl1pPr marL="0" indent="0" defTabSz="412735">
              <a:lnSpc>
                <a:spcPct val="100000"/>
              </a:lnSpc>
              <a:spcBef>
                <a:spcPts val="0"/>
              </a:spcBef>
              <a:buSzTx/>
              <a:buNone/>
              <a:defRPr sz="1687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作者と日付</a:t>
            </a:r>
          </a:p>
        </p:txBody>
      </p:sp>
      <p:sp>
        <p:nvSpPr>
          <p:cNvPr id="12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54844" y="1303734"/>
            <a:ext cx="10883491" cy="2321719"/>
          </a:xfrm>
          <a:prstGeom prst="rect">
            <a:avLst/>
          </a:prstGeom>
        </p:spPr>
        <p:txBody>
          <a:bodyPr anchor="b"/>
          <a:lstStyle>
            <a:lvl1pPr>
              <a:defRPr sz="5765" spc="-115"/>
            </a:lvl1pPr>
          </a:lstStyle>
          <a:p>
            <a:r>
              <a:t>プレゼンテーションのタイトル</a:t>
            </a:r>
          </a:p>
        </p:txBody>
      </p:sp>
      <p:sp>
        <p:nvSpPr>
          <p:cNvPr id="13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54844" y="3589735"/>
            <a:ext cx="10882313" cy="1024031"/>
          </a:xfrm>
          <a:prstGeom prst="rect">
            <a:avLst/>
          </a:prstGeom>
        </p:spPr>
        <p:txBody>
          <a:bodyPr/>
          <a:lstStyle>
            <a:lvl1pPr marL="0" indent="0" defTabSz="412735">
              <a:lnSpc>
                <a:spcPct val="100000"/>
              </a:lnSpc>
              <a:spcBef>
                <a:spcPts val="0"/>
              </a:spcBef>
              <a:buSzTx/>
              <a:buNone/>
              <a:defRPr sz="2672">
                <a:latin typeface="+mn-lt"/>
                <a:ea typeface="+mn-ea"/>
                <a:cs typeface="+mn-cs"/>
                <a:sym typeface="ヒラギノ角ゴ ProN W6"/>
              </a:defRPr>
            </a:lvl1pPr>
            <a:lvl2pPr marL="0" indent="321457" defTabSz="412735">
              <a:lnSpc>
                <a:spcPct val="100000"/>
              </a:lnSpc>
              <a:spcBef>
                <a:spcPts val="0"/>
              </a:spcBef>
              <a:buSzTx/>
              <a:buNone/>
              <a:defRPr sz="2672">
                <a:latin typeface="+mn-lt"/>
                <a:ea typeface="+mn-ea"/>
                <a:cs typeface="+mn-cs"/>
                <a:sym typeface="ヒラギノ角ゴ ProN W6"/>
              </a:defRPr>
            </a:lvl2pPr>
            <a:lvl3pPr marL="0" indent="642915" defTabSz="412735">
              <a:lnSpc>
                <a:spcPct val="100000"/>
              </a:lnSpc>
              <a:spcBef>
                <a:spcPts val="0"/>
              </a:spcBef>
              <a:buSzTx/>
              <a:buNone/>
              <a:defRPr sz="2672">
                <a:latin typeface="+mn-lt"/>
                <a:ea typeface="+mn-ea"/>
                <a:cs typeface="+mn-cs"/>
                <a:sym typeface="ヒラギノ角ゴ ProN W6"/>
              </a:defRPr>
            </a:lvl3pPr>
            <a:lvl4pPr marL="0" indent="964372" defTabSz="412735">
              <a:lnSpc>
                <a:spcPct val="100000"/>
              </a:lnSpc>
              <a:spcBef>
                <a:spcPts val="0"/>
              </a:spcBef>
              <a:buSzTx/>
              <a:buNone/>
              <a:defRPr sz="2672">
                <a:latin typeface="+mn-lt"/>
                <a:ea typeface="+mn-ea"/>
                <a:cs typeface="+mn-cs"/>
                <a:sym typeface="ヒラギノ角ゴ ProN W6"/>
              </a:defRPr>
            </a:lvl4pPr>
            <a:lvl5pPr marL="0" indent="1285829" defTabSz="412735">
              <a:lnSpc>
                <a:spcPct val="100000"/>
              </a:lnSpc>
              <a:spcBef>
                <a:spcPts val="0"/>
              </a:spcBef>
              <a:buSzTx/>
              <a:buNone/>
              <a:defRPr sz="2672">
                <a:latin typeface="+mn-lt"/>
                <a:ea typeface="+mn-ea"/>
                <a:cs typeface="+mn-cs"/>
                <a:sym typeface="ヒラギノ角ゴ ProN W6"/>
              </a:defRPr>
            </a:lvl5pPr>
          </a:lstStyle>
          <a:p>
            <a:r>
              <a:t>プレゼンテーションのサブタイトル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940731" y="6493097"/>
            <a:ext cx="310539" cy="19198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78814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35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48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56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7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56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74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062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501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12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757623@hokkaido-c.ed.j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757623@hokkaido-c.ed.jp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tm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17779" y="828424"/>
            <a:ext cx="8637073" cy="2541431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5400" dirty="0" smtClean="0">
                <a:latin typeface="+mn-ea"/>
                <a:ea typeface="+mn-ea"/>
              </a:rPr>
              <a:t>数学の実践と評価について</a:t>
            </a:r>
            <a:r>
              <a:rPr kumimoji="1" lang="en-US" altLang="ja-JP" sz="5400" dirty="0" smtClean="0">
                <a:latin typeface="+mn-ea"/>
                <a:ea typeface="+mn-ea"/>
              </a:rPr>
              <a:t/>
            </a:r>
            <a:br>
              <a:rPr kumimoji="1" lang="en-US" altLang="ja-JP" sz="5400" dirty="0" smtClean="0">
                <a:latin typeface="+mn-ea"/>
                <a:ea typeface="+mn-ea"/>
              </a:rPr>
            </a:br>
            <a:r>
              <a:rPr kumimoji="1" lang="ja-JP" altLang="en-US" sz="4000" dirty="0" smtClean="0">
                <a:latin typeface="+mn-ea"/>
                <a:ea typeface="+mn-ea"/>
              </a:rPr>
              <a:t>～２次関数のつまずき～</a:t>
            </a:r>
            <a:endParaRPr kumimoji="1" lang="ja-JP" altLang="en-US" sz="4000" dirty="0"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625598" y="4213640"/>
            <a:ext cx="8637072" cy="1605270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dirty="0" smtClean="0">
                <a:latin typeface="+mn-ea"/>
              </a:rPr>
              <a:t>北海道網走南ケ丘高等学校　定時制　秋　葉　雄　太</a:t>
            </a:r>
            <a:endParaRPr kumimoji="1" lang="en-US" altLang="ja-JP" dirty="0" smtClean="0">
              <a:latin typeface="+mn-ea"/>
            </a:endParaRPr>
          </a:p>
          <a:p>
            <a:pPr algn="r"/>
            <a:r>
              <a:rPr lang="ja-JP" altLang="en-US" cap="none" dirty="0" smtClean="0">
                <a:latin typeface="+mn-ea"/>
              </a:rPr>
              <a:t>　　　　　　　　　　　　　　　　　　　　　　</a:t>
            </a:r>
            <a:r>
              <a:rPr lang="en-US" altLang="ja-JP" cap="none" dirty="0" smtClean="0">
                <a:latin typeface="+mn-ea"/>
              </a:rPr>
              <a:t>mail</a:t>
            </a:r>
            <a:r>
              <a:rPr lang="ja-JP" altLang="en-US" cap="none" dirty="0" smtClean="0">
                <a:latin typeface="+mn-ea"/>
              </a:rPr>
              <a:t>：</a:t>
            </a:r>
            <a:r>
              <a:rPr lang="en-US" altLang="ja-JP" cap="none" dirty="0" smtClean="0">
                <a:latin typeface="+mn-ea"/>
                <a:hlinkClick r:id="rId2"/>
              </a:rPr>
              <a:t>757623@hokkaido-c.ed.jp</a:t>
            </a:r>
            <a:r>
              <a:rPr lang="ja-JP" altLang="en-US" cap="none" dirty="0" smtClean="0">
                <a:latin typeface="+mn-ea"/>
              </a:rPr>
              <a:t>　　　　　　　　　　　　　　　　　　　　　　　　　　　</a:t>
            </a:r>
            <a:endParaRPr lang="en-US" altLang="ja-JP" cap="none" dirty="0" smtClean="0">
              <a:latin typeface="+mn-ea"/>
            </a:endParaRPr>
          </a:p>
          <a:p>
            <a:pPr algn="r"/>
            <a:r>
              <a:rPr lang="ja-JP" altLang="en-US" cap="none" dirty="0" smtClean="0">
                <a:latin typeface="+mn-ea"/>
              </a:rPr>
              <a:t>令和</a:t>
            </a:r>
            <a:r>
              <a:rPr lang="en-US" altLang="ja-JP" cap="none" dirty="0" smtClean="0">
                <a:latin typeface="+mn-ea"/>
              </a:rPr>
              <a:t>5</a:t>
            </a:r>
            <a:r>
              <a:rPr lang="ja-JP" altLang="en-US" cap="none" dirty="0" smtClean="0">
                <a:latin typeface="+mn-ea"/>
              </a:rPr>
              <a:t>年</a:t>
            </a:r>
            <a:r>
              <a:rPr lang="en-US" altLang="ja-JP" cap="none" dirty="0">
                <a:latin typeface="+mn-ea"/>
              </a:rPr>
              <a:t>6</a:t>
            </a:r>
            <a:r>
              <a:rPr lang="ja-JP" altLang="en-US" cap="none" dirty="0" smtClean="0">
                <a:latin typeface="+mn-ea"/>
              </a:rPr>
              <a:t>月</a:t>
            </a:r>
            <a:r>
              <a:rPr lang="en-US" altLang="ja-JP" cap="none" dirty="0" smtClean="0">
                <a:latin typeface="+mn-ea"/>
              </a:rPr>
              <a:t>10</a:t>
            </a:r>
            <a:r>
              <a:rPr lang="ja-JP" altLang="en-US" cap="none" dirty="0" smtClean="0">
                <a:latin typeface="+mn-ea"/>
              </a:rPr>
              <a:t>日</a:t>
            </a:r>
            <a:r>
              <a:rPr lang="en-US" altLang="ja-JP" cap="none" dirty="0" smtClean="0">
                <a:latin typeface="+mn-ea"/>
              </a:rPr>
              <a:t>(</a:t>
            </a:r>
            <a:r>
              <a:rPr lang="ja-JP" altLang="en-US" cap="none" dirty="0" smtClean="0">
                <a:latin typeface="+mn-ea"/>
              </a:rPr>
              <a:t>土</a:t>
            </a:r>
            <a:r>
              <a:rPr lang="en-US" altLang="ja-JP" cap="none" dirty="0" smtClean="0">
                <a:latin typeface="+mn-ea"/>
              </a:rPr>
              <a:t>)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770709" y="497258"/>
            <a:ext cx="6061166" cy="2216453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kumimoji="1"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kumimoji="1"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kumimoji="1"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kumimoji="1"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kumimoji="1"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cap="none" dirty="0" smtClean="0">
                <a:latin typeface="+mn-ea"/>
              </a:rPr>
              <a:t>第</a:t>
            </a:r>
            <a:r>
              <a:rPr lang="en-US" altLang="ja-JP" cap="none" dirty="0" smtClean="0">
                <a:latin typeface="+mn-ea"/>
              </a:rPr>
              <a:t>125</a:t>
            </a:r>
            <a:r>
              <a:rPr lang="ja-JP" altLang="en-US" cap="none" dirty="0" smtClean="0">
                <a:latin typeface="+mn-ea"/>
              </a:rPr>
              <a:t>回数学教育実践研究会</a:t>
            </a:r>
            <a:endParaRPr lang="en-US" altLang="ja-JP" cap="none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912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吹き出し 6"/>
          <p:cNvSpPr/>
          <p:nvPr/>
        </p:nvSpPr>
        <p:spPr>
          <a:xfrm>
            <a:off x="192012" y="159080"/>
            <a:ext cx="2355245" cy="996981"/>
          </a:xfrm>
          <a:prstGeom prst="wedgeRectCallout">
            <a:avLst>
              <a:gd name="adj1" fmla="val -4246"/>
              <a:gd name="adj2" fmla="val 81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評価の</a:t>
            </a:r>
            <a:r>
              <a:rPr kumimoji="1" lang="en-US" altLang="ja-JP" b="1" dirty="0" smtClean="0"/>
              <a:t>Excel</a:t>
            </a:r>
            <a:r>
              <a:rPr kumimoji="1" lang="ja-JP" altLang="en-US" b="1" dirty="0" smtClean="0"/>
              <a:t>シート</a:t>
            </a:r>
            <a:endParaRPr kumimoji="1" lang="ja-JP" altLang="en-US" b="1" dirty="0"/>
          </a:p>
        </p:txBody>
      </p:sp>
      <p:pic>
        <p:nvPicPr>
          <p:cNvPr id="8" name="図 7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12" y="1927521"/>
            <a:ext cx="11869806" cy="2924583"/>
          </a:xfrm>
          <a:prstGeom prst="rect">
            <a:avLst/>
          </a:prstGeom>
        </p:spPr>
      </p:pic>
      <p:sp>
        <p:nvSpPr>
          <p:cNvPr id="10" name="四角形吹き出し 9"/>
          <p:cNvSpPr/>
          <p:nvPr/>
        </p:nvSpPr>
        <p:spPr>
          <a:xfrm>
            <a:off x="2743200" y="918827"/>
            <a:ext cx="9318618" cy="727093"/>
          </a:xfrm>
          <a:prstGeom prst="wedgeRectCallout">
            <a:avLst>
              <a:gd name="adj1" fmla="val -4246"/>
              <a:gd name="adj2" fmla="val 81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評価の</a:t>
            </a:r>
            <a:r>
              <a:rPr kumimoji="1" lang="ja-JP" altLang="en-US" sz="1600" b="1" dirty="0" smtClean="0"/>
              <a:t>割合（重みづけ）が</a:t>
            </a:r>
            <a:r>
              <a:rPr kumimoji="1" lang="ja-JP" altLang="en-US" sz="1600" b="1" dirty="0"/>
              <a:t>極端でない限り、</a:t>
            </a:r>
            <a:r>
              <a:rPr kumimoji="1" lang="en-US" altLang="ja-JP" sz="1600" b="1" dirty="0"/>
              <a:t>ABC</a:t>
            </a:r>
            <a:r>
              <a:rPr kumimoji="1" lang="ja-JP" altLang="en-US" sz="1600" b="1" dirty="0"/>
              <a:t>羅列と数値レンジの評価</a:t>
            </a:r>
            <a:r>
              <a:rPr kumimoji="1" lang="ja-JP" altLang="en-US" sz="1600" b="1" dirty="0" smtClean="0"/>
              <a:t>はそれほど変わらない</a:t>
            </a:r>
            <a:endParaRPr kumimoji="1" lang="en-US" altLang="ja-JP" sz="1600" b="1" dirty="0" smtClean="0"/>
          </a:p>
          <a:p>
            <a:pPr algn="ctr"/>
            <a:r>
              <a:rPr kumimoji="1" lang="ja-JP" altLang="en-US" sz="1600" b="1" dirty="0" smtClean="0"/>
              <a:t>→</a:t>
            </a:r>
            <a:r>
              <a:rPr kumimoji="1" lang="ja-JP" altLang="en-US" sz="1600" b="1" dirty="0"/>
              <a:t>本校では１対１対１の</a:t>
            </a:r>
            <a:r>
              <a:rPr kumimoji="1" lang="en-US" altLang="ja-JP" sz="1600" b="1" dirty="0"/>
              <a:t>ABC</a:t>
            </a:r>
            <a:r>
              <a:rPr kumimoji="1" lang="ja-JP" altLang="en-US" sz="1600" b="1" dirty="0"/>
              <a:t>羅列を採用</a:t>
            </a:r>
            <a:endParaRPr kumimoji="1" lang="en-US" altLang="ja-JP" sz="1600" b="1" dirty="0"/>
          </a:p>
        </p:txBody>
      </p:sp>
      <p:sp>
        <p:nvSpPr>
          <p:cNvPr id="11" name="角丸四角形 10"/>
          <p:cNvSpPr/>
          <p:nvPr/>
        </p:nvSpPr>
        <p:spPr>
          <a:xfrm>
            <a:off x="9366463" y="3389812"/>
            <a:ext cx="1431496" cy="305842"/>
          </a:xfrm>
          <a:prstGeom prst="roundRect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線吹き出し 2 (枠付き) 11"/>
          <p:cNvSpPr/>
          <p:nvPr/>
        </p:nvSpPr>
        <p:spPr>
          <a:xfrm>
            <a:off x="192012" y="5623564"/>
            <a:ext cx="11869805" cy="1050063"/>
          </a:xfrm>
          <a:prstGeom prst="borderCallout2">
            <a:avLst>
              <a:gd name="adj1" fmla="val 2740"/>
              <a:gd name="adj2" fmla="val 89722"/>
              <a:gd name="adj3" fmla="val -43290"/>
              <a:gd name="adj4" fmla="val 84303"/>
              <a:gd name="adj5" fmla="val -188336"/>
              <a:gd name="adj6" fmla="val 82675"/>
            </a:avLst>
          </a:prstGeom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評価割合（重みづけ）に対して、</a:t>
            </a:r>
            <a:r>
              <a:rPr kumimoji="1" lang="en-US" altLang="ja-JP" b="1" dirty="0" smtClean="0"/>
              <a:t>ABC</a:t>
            </a:r>
            <a:r>
              <a:rPr kumimoji="1" lang="ja-JP" altLang="en-US" b="1" dirty="0" smtClean="0"/>
              <a:t>羅列が数値レンジと異なる場合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→特筆したものについては、成績会議で別途審議</a:t>
            </a:r>
            <a:endParaRPr kumimoji="1" lang="en-US" altLang="ja-JP" b="1" dirty="0" smtClean="0"/>
          </a:p>
          <a:p>
            <a:pPr algn="ctr"/>
            <a:r>
              <a:rPr kumimoji="1" lang="en-US" altLang="ja-JP" b="1" dirty="0" smtClean="0"/>
              <a:t>※</a:t>
            </a:r>
            <a:r>
              <a:rPr kumimoji="1" lang="ja-JP" altLang="en-US" b="1" dirty="0" smtClean="0"/>
              <a:t>ＡＢＣ羅列での評価を実施して以降は、評価</a:t>
            </a:r>
            <a:r>
              <a:rPr kumimoji="1" lang="ja-JP" altLang="en-US" b="1" dirty="0" smtClean="0"/>
              <a:t>割合を設けていない。（シラバスにも明記しない。）</a:t>
            </a:r>
            <a:endParaRPr kumimoji="1" lang="en-US" altLang="ja-JP" b="1" dirty="0" smtClean="0"/>
          </a:p>
        </p:txBody>
      </p:sp>
      <p:sp>
        <p:nvSpPr>
          <p:cNvPr id="2" name="正方形/長方形 1"/>
          <p:cNvSpPr/>
          <p:nvPr/>
        </p:nvSpPr>
        <p:spPr>
          <a:xfrm>
            <a:off x="734291" y="4184071"/>
            <a:ext cx="858982" cy="124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72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サブタイトル 2"/>
          <p:cNvSpPr txBox="1">
            <a:spLocks/>
          </p:cNvSpPr>
          <p:nvPr/>
        </p:nvSpPr>
        <p:spPr>
          <a:xfrm>
            <a:off x="2535382" y="4918363"/>
            <a:ext cx="9282546" cy="120534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412735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Tx/>
              <a:buFont typeface="Arial" panose="020B0604020202020204" pitchFamily="34" charset="0"/>
              <a:buNone/>
              <a:defRPr kumimoji="1" sz="2672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ヒラギノ角ゴ ProN W6"/>
              </a:defRPr>
            </a:lvl1pPr>
            <a:lvl2pPr marL="0" indent="321457" algn="l" defTabSz="412735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Tx/>
              <a:buFont typeface="Arial" panose="020B0604020202020204" pitchFamily="34" charset="0"/>
              <a:buNone/>
              <a:defRPr kumimoji="1" sz="2672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ヒラギノ角ゴ ProN W6"/>
              </a:defRPr>
            </a:lvl2pPr>
            <a:lvl3pPr marL="0" indent="642915" algn="l" defTabSz="412735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Tx/>
              <a:buFont typeface="Arial" panose="020B0604020202020204" pitchFamily="34" charset="0"/>
              <a:buNone/>
              <a:defRPr kumimoji="1" sz="2672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ヒラギノ角ゴ ProN W6"/>
              </a:defRPr>
            </a:lvl3pPr>
            <a:lvl4pPr marL="0" indent="964372" algn="l" defTabSz="412735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Tx/>
              <a:buFont typeface="Arial" panose="020B0604020202020204" pitchFamily="34" charset="0"/>
              <a:buNone/>
              <a:defRPr kumimoji="1" sz="2672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ヒラギノ角ゴ ProN W6"/>
              </a:defRPr>
            </a:lvl4pPr>
            <a:lvl5pPr marL="0" indent="1285829" algn="l" defTabSz="412735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Tx/>
              <a:buFont typeface="Arial" panose="020B0604020202020204" pitchFamily="34" charset="0"/>
              <a:buNone/>
              <a:defRPr kumimoji="1" sz="2672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ヒラギノ角ゴ ProN W6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dirty="0" smtClean="0">
                <a:latin typeface="+mn-ea"/>
              </a:rPr>
              <a:t>北海道網走南ケ丘高等学校　定時制　秋　葉　雄　太</a:t>
            </a:r>
            <a:endParaRPr lang="en-US" altLang="ja-JP" dirty="0" smtClean="0">
              <a:latin typeface="+mn-ea"/>
            </a:endParaRPr>
          </a:p>
          <a:p>
            <a:pPr algn="r"/>
            <a:endParaRPr lang="en-US" altLang="ja-JP" dirty="0" smtClean="0">
              <a:latin typeface="+mn-ea"/>
            </a:endParaRPr>
          </a:p>
          <a:p>
            <a:pPr algn="r"/>
            <a:r>
              <a:rPr lang="ja-JP" altLang="en-US" dirty="0" smtClean="0">
                <a:latin typeface="+mn-ea"/>
              </a:rPr>
              <a:t>　　　　　　　　　　　　　　　　　　　　</a:t>
            </a:r>
            <a:r>
              <a:rPr lang="en-US" altLang="ja-JP" dirty="0" smtClean="0">
                <a:latin typeface="+mn-ea"/>
              </a:rPr>
              <a:t>mail</a:t>
            </a:r>
            <a:r>
              <a:rPr lang="en-US" altLang="ja-JP" dirty="0">
                <a:latin typeface="+mn-ea"/>
              </a:rPr>
              <a:t>:</a:t>
            </a:r>
            <a:r>
              <a:rPr lang="en-US" altLang="ja-JP" dirty="0" smtClean="0">
                <a:latin typeface="+mn-ea"/>
                <a:hlinkClick r:id="rId2"/>
              </a:rPr>
              <a:t>757623@hokkaido-c.ed.jp</a:t>
            </a:r>
            <a:endParaRPr lang="en-US" altLang="ja-JP" dirty="0" smtClean="0">
              <a:latin typeface="+mn-ea"/>
            </a:endParaRPr>
          </a:p>
          <a:p>
            <a:pPr algn="r"/>
            <a:r>
              <a:rPr lang="ja-JP" altLang="en-US" dirty="0" smtClean="0">
                <a:latin typeface="+mn-ea"/>
              </a:rPr>
              <a:t>　　　　　　　　　　　　　　　　　　　　　　　　　　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sz="quarter" idx="1"/>
          </p:nvPr>
        </p:nvSpPr>
        <p:spPr>
          <a:xfrm>
            <a:off x="1842655" y="2438401"/>
            <a:ext cx="9144000" cy="2064530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ご清聴ありがとうございました。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2574104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1458291" y="881614"/>
            <a:ext cx="9109560" cy="4944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atin typeface="+mj-ea"/>
              </a:rPr>
              <a:t>目次</a:t>
            </a:r>
            <a:endParaRPr lang="en-US" altLang="ja-JP" b="1" dirty="0" smtClean="0">
              <a:latin typeface="+mj-ea"/>
            </a:endParaRPr>
          </a:p>
          <a:p>
            <a:endParaRPr lang="en-US" altLang="ja-JP" b="1" dirty="0">
              <a:latin typeface="+mj-ea"/>
            </a:endParaRPr>
          </a:p>
          <a:p>
            <a:r>
              <a:rPr lang="ja-JP" altLang="en-US" b="1" dirty="0" smtClean="0">
                <a:latin typeface="+mj-ea"/>
              </a:rPr>
              <a:t>１．はじめに</a:t>
            </a:r>
            <a:endParaRPr lang="en-US" altLang="ja-JP" b="1" dirty="0" smtClean="0">
              <a:latin typeface="+mj-ea"/>
            </a:endParaRPr>
          </a:p>
          <a:p>
            <a:endParaRPr lang="en-US" altLang="ja-JP" b="1" dirty="0" smtClean="0">
              <a:latin typeface="+mj-ea"/>
            </a:endParaRPr>
          </a:p>
          <a:p>
            <a:r>
              <a:rPr lang="ja-JP" altLang="en-US" b="1" dirty="0" smtClean="0">
                <a:latin typeface="+mj-ea"/>
              </a:rPr>
              <a:t>２．２次関数のつまずきと手立て</a:t>
            </a:r>
            <a:endParaRPr lang="en-US" altLang="ja-JP" b="1" dirty="0" smtClean="0">
              <a:latin typeface="+mj-ea"/>
            </a:endParaRPr>
          </a:p>
          <a:p>
            <a:endParaRPr lang="en-US" altLang="ja-JP" b="1" dirty="0">
              <a:latin typeface="+mj-ea"/>
            </a:endParaRPr>
          </a:p>
          <a:p>
            <a:r>
              <a:rPr lang="ja-JP" altLang="en-US" b="1" dirty="0" smtClean="0">
                <a:latin typeface="+mj-ea"/>
              </a:rPr>
              <a:t>３．生徒に身に付けさせたい考え方と課題</a:t>
            </a:r>
            <a:endParaRPr lang="en-US" altLang="ja-JP" b="1" dirty="0" smtClean="0">
              <a:latin typeface="+mj-ea"/>
            </a:endParaRPr>
          </a:p>
          <a:p>
            <a:endParaRPr lang="en-US" altLang="ja-JP" b="1" dirty="0">
              <a:latin typeface="+mj-ea"/>
            </a:endParaRPr>
          </a:p>
          <a:p>
            <a:r>
              <a:rPr lang="ja-JP" altLang="en-US" b="1" dirty="0" smtClean="0">
                <a:latin typeface="+mj-ea"/>
              </a:rPr>
              <a:t>４．評価について</a:t>
            </a:r>
            <a:endParaRPr lang="en-US" altLang="ja-JP" b="1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8198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１．はじめに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51579" y="2015733"/>
            <a:ext cx="10148238" cy="17071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b="1" dirty="0" smtClean="0">
                <a:latin typeface="+mj-ea"/>
                <a:ea typeface="+mj-ea"/>
              </a:rPr>
              <a:t>数学の分野といえば・・・</a:t>
            </a:r>
            <a:endParaRPr kumimoji="1" lang="en-US" altLang="ja-JP" b="1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b="1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kumimoji="1" lang="ja-JP" altLang="en-US" b="1" dirty="0" smtClean="0">
                <a:latin typeface="+mj-ea"/>
                <a:ea typeface="+mj-ea"/>
              </a:rPr>
              <a:t>代数学・解析学・幾何学・応用数学・情報数学・数学教育・数理統計など</a:t>
            </a:r>
            <a:endParaRPr kumimoji="1" lang="en-US" altLang="ja-JP" b="1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b="1" dirty="0">
              <a:latin typeface="+mj-ea"/>
              <a:ea typeface="+mj-ea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451579" y="3884894"/>
            <a:ext cx="10148238" cy="17071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 smtClean="0">
                <a:latin typeface="+mj-ea"/>
                <a:ea typeface="+mj-ea"/>
              </a:rPr>
              <a:t>今回は２次関数のつまずきについて、数学教育の視点から発表していきます。</a:t>
            </a:r>
            <a:endParaRPr lang="en-US" altLang="ja-JP" b="1" dirty="0">
              <a:latin typeface="+mj-ea"/>
              <a:ea typeface="+mj-ea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6899563" y="2924972"/>
            <a:ext cx="1205345" cy="5957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03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1049235"/>
          </a:xfrm>
        </p:spPr>
        <p:txBody>
          <a:bodyPr/>
          <a:lstStyle/>
          <a:p>
            <a:r>
              <a:rPr kumimoji="1" lang="ja-JP" altLang="en-US" b="1" dirty="0" smtClean="0"/>
              <a:t>２．２次関数のつまずきと手立て（基礎編）</a:t>
            </a:r>
            <a:endParaRPr kumimoji="1" lang="ja-JP" altLang="en-US" b="1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8091" y="1648801"/>
            <a:ext cx="10711543" cy="379723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ja-JP" dirty="0" smtClean="0"/>
          </a:p>
        </p:txBody>
      </p:sp>
      <p:pic>
        <p:nvPicPr>
          <p:cNvPr id="5" name="図 4" descr="画面の領域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811"/>
          <a:stretch/>
        </p:blipFill>
        <p:spPr>
          <a:xfrm>
            <a:off x="809896" y="1853755"/>
            <a:ext cx="4897750" cy="4960251"/>
          </a:xfrm>
          <a:prstGeom prst="rect">
            <a:avLst/>
          </a:prstGeom>
        </p:spPr>
      </p:pic>
      <p:cxnSp>
        <p:nvCxnSpPr>
          <p:cNvPr id="6" name="直線矢印コネクタ 5"/>
          <p:cNvCxnSpPr/>
          <p:nvPr/>
        </p:nvCxnSpPr>
        <p:spPr>
          <a:xfrm>
            <a:off x="6097888" y="4194657"/>
            <a:ext cx="631947" cy="48520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V="1">
            <a:off x="6061338" y="3631892"/>
            <a:ext cx="626844" cy="1709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6061338" y="2675211"/>
            <a:ext cx="546001" cy="41101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タイトル 1"/>
          <p:cNvSpPr txBox="1">
            <a:spLocks/>
          </p:cNvSpPr>
          <p:nvPr/>
        </p:nvSpPr>
        <p:spPr>
          <a:xfrm>
            <a:off x="6729835" y="2475762"/>
            <a:ext cx="4339621" cy="4929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/>
              <a:t>①座標の点が打てない</a:t>
            </a:r>
            <a:endParaRPr lang="ja-JP" altLang="en-US" sz="2800" b="1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6729835" y="3410995"/>
            <a:ext cx="5081452" cy="4929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/>
              <a:t>②頂点以外の点を求められない</a:t>
            </a:r>
            <a:endParaRPr lang="ja-JP" altLang="en-US" sz="2800" b="1" dirty="0"/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6729835" y="4483426"/>
            <a:ext cx="5126597" cy="9742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/>
              <a:t>③そもそも何をやっていいのか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　分からない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8874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5496709" y="538908"/>
            <a:ext cx="4465895" cy="5801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/>
              <a:t>→ 座標の点をとる練習</a:t>
            </a:r>
            <a:endParaRPr lang="ja-JP" altLang="en-US" sz="2800" b="1" dirty="0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67956" y="538908"/>
            <a:ext cx="4465895" cy="5801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/>
              <a:t>①座標の点がとれない</a:t>
            </a:r>
            <a:endParaRPr lang="ja-JP" altLang="en-US" sz="2800" b="1" dirty="0"/>
          </a:p>
        </p:txBody>
      </p:sp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56" y="1119051"/>
            <a:ext cx="10440000" cy="5305572"/>
          </a:xfrm>
          <a:prstGeom prst="rect">
            <a:avLst/>
          </a:prstGeom>
        </p:spPr>
      </p:pic>
      <p:cxnSp>
        <p:nvCxnSpPr>
          <p:cNvPr id="7" name="直線コネクタ 6"/>
          <p:cNvCxnSpPr/>
          <p:nvPr/>
        </p:nvCxnSpPr>
        <p:spPr>
          <a:xfrm flipH="1">
            <a:off x="8257309" y="3131127"/>
            <a:ext cx="678873" cy="11364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形吹き出し 11"/>
          <p:cNvSpPr/>
          <p:nvPr/>
        </p:nvSpPr>
        <p:spPr>
          <a:xfrm>
            <a:off x="8596745" y="4636673"/>
            <a:ext cx="3435532" cy="883072"/>
          </a:xfrm>
          <a:prstGeom prst="wedgeEllipseCallout">
            <a:avLst>
              <a:gd name="adj1" fmla="val -32293"/>
              <a:gd name="adj2" fmla="val -784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00" b="1" dirty="0" smtClean="0">
                <a:solidFill>
                  <a:srgbClr val="FFFF00"/>
                </a:solidFill>
              </a:rPr>
              <a:t>直線で結んでしまう</a:t>
            </a:r>
            <a:endParaRPr kumimoji="1" lang="ja-JP" altLang="en-US" sz="1900" b="1" dirty="0">
              <a:solidFill>
                <a:srgbClr val="FFFF00"/>
              </a:solidFill>
            </a:endParaRPr>
          </a:p>
        </p:txBody>
      </p:sp>
      <p:sp>
        <p:nvSpPr>
          <p:cNvPr id="13" name="円形吹き出し 12"/>
          <p:cNvSpPr/>
          <p:nvPr/>
        </p:nvSpPr>
        <p:spPr>
          <a:xfrm>
            <a:off x="2613372" y="2067316"/>
            <a:ext cx="4297681" cy="1921451"/>
          </a:xfrm>
          <a:prstGeom prst="wedgeEllipseCallout">
            <a:avLst>
              <a:gd name="adj1" fmla="val -26753"/>
              <a:gd name="adj2" fmla="val 591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FFFF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●</a:t>
            </a:r>
            <a:r>
              <a:rPr kumimoji="1" lang="en-US" altLang="ja-JP" sz="2000" b="1" dirty="0" err="1" smtClean="0">
                <a:solidFill>
                  <a:srgbClr val="FFFF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x,y</a:t>
            </a:r>
            <a:r>
              <a:rPr kumimoji="1" lang="ja-JP" altLang="en-US" sz="1900" b="1" dirty="0" smtClean="0">
                <a:solidFill>
                  <a:srgbClr val="FFFF00"/>
                </a:solidFill>
              </a:rPr>
              <a:t>の区別がつかない</a:t>
            </a:r>
            <a:endParaRPr kumimoji="1" lang="en-US" altLang="ja-JP" sz="1900" b="1" dirty="0" smtClean="0">
              <a:solidFill>
                <a:srgbClr val="FFFF00"/>
              </a:solidFill>
            </a:endParaRPr>
          </a:p>
          <a:p>
            <a:pPr algn="ctr"/>
            <a:r>
              <a:rPr kumimoji="1" lang="ja-JP" altLang="en-US" sz="1900" b="1" dirty="0" smtClean="0">
                <a:solidFill>
                  <a:srgbClr val="FFFF00"/>
                </a:solidFill>
              </a:rPr>
              <a:t>視点の変換ができない（</a:t>
            </a:r>
            <a:r>
              <a:rPr kumimoji="1" lang="en-US" altLang="ja-JP" sz="1900" b="1" dirty="0" smtClean="0">
                <a:solidFill>
                  <a:srgbClr val="FFFF00"/>
                </a:solidFill>
              </a:rPr>
              <a:t>(</a:t>
            </a:r>
            <a:r>
              <a:rPr kumimoji="1" lang="ja-JP" altLang="en-US" sz="1900" b="1" dirty="0" smtClean="0">
                <a:solidFill>
                  <a:srgbClr val="FFFF00"/>
                </a:solidFill>
              </a:rPr>
              <a:t>＞０を使った</a:t>
            </a:r>
            <a:r>
              <a:rPr kumimoji="1" lang="en-US" altLang="ja-JP" sz="1900" b="1" dirty="0" smtClean="0">
                <a:solidFill>
                  <a:srgbClr val="FFFF00"/>
                </a:solidFill>
              </a:rPr>
              <a:t>)</a:t>
            </a:r>
            <a:r>
              <a:rPr kumimoji="1" lang="ja-JP" altLang="en-US" sz="1900" b="1" dirty="0" smtClean="0">
                <a:solidFill>
                  <a:srgbClr val="FFFF00"/>
                </a:solidFill>
              </a:rPr>
              <a:t>不等式でよくみられる</a:t>
            </a:r>
            <a:r>
              <a:rPr kumimoji="1" lang="en-US" altLang="ja-JP" sz="1900" b="1" dirty="0" smtClean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7729656" y="1544945"/>
            <a:ext cx="2735817" cy="3340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 smtClean="0"/>
              <a:t>座標の点Ｂをとりたい</a:t>
            </a:r>
            <a:endParaRPr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1364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5496709" y="538908"/>
            <a:ext cx="5802662" cy="5801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/>
              <a:t>→</a:t>
            </a:r>
            <a:r>
              <a:rPr lang="en-US" altLang="ja-JP" sz="2400" b="1" dirty="0"/>
              <a:t>x</a:t>
            </a:r>
            <a:r>
              <a:rPr lang="ja-JP" altLang="en-US" sz="2400" b="1" dirty="0"/>
              <a:t>の値を代入して</a:t>
            </a:r>
            <a:r>
              <a:rPr lang="en-US" altLang="ja-JP" sz="2400" b="1" dirty="0"/>
              <a:t>y</a:t>
            </a:r>
            <a:r>
              <a:rPr lang="ja-JP" altLang="en-US" sz="2400" b="1" dirty="0"/>
              <a:t>の値を求める練習</a:t>
            </a: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67956" y="538908"/>
            <a:ext cx="4465895" cy="5801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/>
              <a:t>②頂点以外の点を求められない</a:t>
            </a:r>
            <a:endParaRPr lang="ja-JP" altLang="en-US" sz="2400" b="1" dirty="0"/>
          </a:p>
        </p:txBody>
      </p:sp>
      <p:pic>
        <p:nvPicPr>
          <p:cNvPr id="5" name="図 4" descr="画面の領域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8" t="3015" r="4985" b="-1210"/>
          <a:stretch/>
        </p:blipFill>
        <p:spPr>
          <a:xfrm>
            <a:off x="767956" y="1156643"/>
            <a:ext cx="10440000" cy="3963938"/>
          </a:xfrm>
          <a:prstGeom prst="rect">
            <a:avLst/>
          </a:prstGeom>
        </p:spPr>
      </p:pic>
      <p:sp>
        <p:nvSpPr>
          <p:cNvPr id="13" name="円形吹き出し 12"/>
          <p:cNvSpPr/>
          <p:nvPr/>
        </p:nvSpPr>
        <p:spPr>
          <a:xfrm>
            <a:off x="7508964" y="1217161"/>
            <a:ext cx="4297681" cy="1921451"/>
          </a:xfrm>
          <a:prstGeom prst="wedgeEllipseCallout">
            <a:avLst>
              <a:gd name="adj1" fmla="val -26753"/>
              <a:gd name="adj2" fmla="val 591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FFFF00"/>
                </a:solidFill>
              </a:rPr>
              <a:t>グラフをかいたり、</a:t>
            </a:r>
            <a:endParaRPr kumimoji="1" lang="en-US" altLang="ja-JP" sz="2000" b="1" dirty="0" smtClean="0">
              <a:solidFill>
                <a:srgbClr val="FFFF00"/>
              </a:solidFill>
            </a:endParaRPr>
          </a:p>
          <a:p>
            <a:pPr algn="ctr"/>
            <a:r>
              <a:rPr kumimoji="1" lang="ja-JP" altLang="en-US" sz="2000" b="1" dirty="0" smtClean="0">
                <a:solidFill>
                  <a:srgbClr val="FFFF00"/>
                </a:solidFill>
              </a:rPr>
              <a:t>範囲のついた最大・</a:t>
            </a:r>
            <a:endParaRPr kumimoji="1" lang="en-US" altLang="ja-JP" sz="2000" b="1" dirty="0" smtClean="0">
              <a:solidFill>
                <a:srgbClr val="FFFF00"/>
              </a:solidFill>
            </a:endParaRPr>
          </a:p>
          <a:p>
            <a:pPr algn="ctr"/>
            <a:r>
              <a:rPr kumimoji="1" lang="ja-JP" altLang="en-US" sz="2000" b="1" dirty="0" smtClean="0">
                <a:solidFill>
                  <a:srgbClr val="FFFF00"/>
                </a:solidFill>
              </a:rPr>
              <a:t>最小を求めたりする</a:t>
            </a:r>
            <a:endParaRPr kumimoji="1" lang="en-US" altLang="ja-JP" sz="2000" b="1" dirty="0" smtClean="0">
              <a:solidFill>
                <a:srgbClr val="FFFF00"/>
              </a:solidFill>
            </a:endParaRPr>
          </a:p>
          <a:p>
            <a:pPr algn="ctr"/>
            <a:r>
              <a:rPr kumimoji="1" lang="ja-JP" altLang="en-US" sz="2000" b="1" dirty="0" smtClean="0">
                <a:solidFill>
                  <a:srgbClr val="FFFF00"/>
                </a:solidFill>
              </a:rPr>
              <a:t>ときに大活躍</a:t>
            </a:r>
            <a:endParaRPr kumimoji="1" lang="en-US" altLang="ja-JP" sz="2000" b="1" dirty="0" smtClean="0">
              <a:solidFill>
                <a:srgbClr val="FFFF00"/>
              </a:solidFill>
            </a:endParaRPr>
          </a:p>
        </p:txBody>
      </p:sp>
      <p:pic>
        <p:nvPicPr>
          <p:cNvPr id="14" name="図 13" descr="画面の領域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10" b="30077"/>
          <a:stretch/>
        </p:blipFill>
        <p:spPr>
          <a:xfrm>
            <a:off x="676516" y="3897438"/>
            <a:ext cx="10531440" cy="212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33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767956" y="538908"/>
            <a:ext cx="5867975" cy="8457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/>
              <a:t>③そもそも何をやっていいのか</a:t>
            </a:r>
            <a:endParaRPr lang="en-US" altLang="ja-JP" sz="2400" b="1" dirty="0" smtClean="0"/>
          </a:p>
          <a:p>
            <a:r>
              <a:rPr lang="ja-JP" altLang="en-US" sz="2400" b="1" dirty="0" smtClean="0"/>
              <a:t>　分からない</a:t>
            </a:r>
            <a:endParaRPr lang="ja-JP" altLang="en-US" sz="2400" b="1" dirty="0"/>
          </a:p>
        </p:txBody>
      </p:sp>
      <p:pic>
        <p:nvPicPr>
          <p:cNvPr id="4" name="図 3" descr="画面の領域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" t="8099" r="986"/>
          <a:stretch/>
        </p:blipFill>
        <p:spPr>
          <a:xfrm>
            <a:off x="5122915" y="418011"/>
            <a:ext cx="7069085" cy="6439989"/>
          </a:xfrm>
          <a:prstGeom prst="rect">
            <a:avLst/>
          </a:prstGeom>
        </p:spPr>
      </p:pic>
      <p:sp>
        <p:nvSpPr>
          <p:cNvPr id="8" name="タイトル 1"/>
          <p:cNvSpPr txBox="1">
            <a:spLocks/>
          </p:cNvSpPr>
          <p:nvPr/>
        </p:nvSpPr>
        <p:spPr>
          <a:xfrm>
            <a:off x="992299" y="2184828"/>
            <a:ext cx="4130616" cy="5801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/>
              <a:t>→２次関数の書き方プリント</a:t>
            </a:r>
            <a:endParaRPr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8450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吹き出し 4"/>
          <p:cNvSpPr/>
          <p:nvPr/>
        </p:nvSpPr>
        <p:spPr>
          <a:xfrm>
            <a:off x="6916367" y="2064987"/>
            <a:ext cx="4933070" cy="1432505"/>
          </a:xfrm>
          <a:prstGeom prst="wedgeRectCallout">
            <a:avLst>
              <a:gd name="adj1" fmla="val -4246"/>
              <a:gd name="adj2" fmla="val 81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モニターを使ってプリントに記入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→板書からノートをとることに抵抗のある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生徒も授業の内容にスムーズに入れる。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問題も多く解ける。</a:t>
            </a:r>
            <a:endParaRPr kumimoji="1" lang="ja-JP" altLang="en-US" b="1" dirty="0"/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596959" y="410927"/>
            <a:ext cx="8010123" cy="5865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 smtClean="0">
                <a:latin typeface="+mj-ea"/>
                <a:ea typeface="+mj-ea"/>
              </a:rPr>
              <a:t>その他の実践</a:t>
            </a:r>
            <a:r>
              <a:rPr lang="ja-JP" altLang="en-US" dirty="0" smtClean="0"/>
              <a:t>　</a:t>
            </a:r>
            <a:endParaRPr lang="ja-JP" altLang="en-US" dirty="0"/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6678058" y="3697266"/>
            <a:ext cx="5254942" cy="23331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1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 smtClean="0"/>
              <a:t>＜デメリット＞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・モニターのため、直接書くことに比べ、手の動きが分からない。→モニターを指さしながら確認。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・教科書を使わないことで、定義の細かいところや導入の図解がない。→必要に応じて教科書を全員で確認。</a:t>
            </a:r>
            <a:endParaRPr lang="ja-JP" altLang="en-US" sz="1800" dirty="0"/>
          </a:p>
        </p:txBody>
      </p:sp>
      <p:pic>
        <p:nvPicPr>
          <p:cNvPr id="4" name="図 3" descr="画面の領域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83"/>
          <a:stretch/>
        </p:blipFill>
        <p:spPr>
          <a:xfrm rot="16200000">
            <a:off x="698341" y="826082"/>
            <a:ext cx="5355771" cy="6368429"/>
          </a:xfrm>
          <a:prstGeom prst="rect">
            <a:avLst/>
          </a:prstGeom>
        </p:spPr>
      </p:pic>
      <p:sp>
        <p:nvSpPr>
          <p:cNvPr id="9" name="線吹き出し 2 (枠付き) 8"/>
          <p:cNvSpPr/>
          <p:nvPr/>
        </p:nvSpPr>
        <p:spPr>
          <a:xfrm>
            <a:off x="6916367" y="610701"/>
            <a:ext cx="4778325" cy="1254512"/>
          </a:xfrm>
          <a:prstGeom prst="borderCallout2">
            <a:avLst>
              <a:gd name="adj1" fmla="val 43940"/>
              <a:gd name="adj2" fmla="val -361"/>
              <a:gd name="adj3" fmla="val 43938"/>
              <a:gd name="adj4" fmla="val -43029"/>
              <a:gd name="adj5" fmla="val 136078"/>
              <a:gd name="adj6" fmla="val -61132"/>
            </a:avLst>
          </a:prstGeom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お題（課題）を記入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プリントを使うことで、課題が何かを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常にチェック</a:t>
            </a:r>
            <a:r>
              <a:rPr kumimoji="1" lang="ja-JP" altLang="en-US" b="1" dirty="0" smtClean="0"/>
              <a:t>できる。</a:t>
            </a:r>
            <a:endParaRPr kumimoji="1" lang="ja-JP" altLang="en-US" b="1" dirty="0"/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715965" y="2481237"/>
            <a:ext cx="4868487" cy="5428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 smtClean="0">
                <a:latin typeface="+mj-ea"/>
              </a:rPr>
              <a:t>２次関数に最大値・最小値はあるの？</a:t>
            </a:r>
            <a:endParaRPr lang="ja-JP" altLang="en-US" sz="2000" b="1" dirty="0">
              <a:latin typeface="+mj-ea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1091565" y="2213463"/>
            <a:ext cx="2588990" cy="2677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b="1" dirty="0" smtClean="0">
                <a:latin typeface="+mj-ea"/>
              </a:rPr>
              <a:t>２次関数ってなに？</a:t>
            </a:r>
            <a:endParaRPr lang="ja-JP" altLang="en-US" sz="1600" b="1" dirty="0">
              <a:latin typeface="+mj-ea"/>
            </a:endParaRPr>
          </a:p>
        </p:txBody>
      </p:sp>
      <p:sp>
        <p:nvSpPr>
          <p:cNvPr id="6" name="乗算 5"/>
          <p:cNvSpPr/>
          <p:nvPr/>
        </p:nvSpPr>
        <p:spPr>
          <a:xfrm>
            <a:off x="1087778" y="2176140"/>
            <a:ext cx="1884467" cy="324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85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9" grpId="0" animBg="1"/>
      <p:bldP spid="15" grpId="0"/>
      <p:bldP spid="13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9" name="表"/>
          <p:cNvGraphicFramePr/>
          <p:nvPr>
            <p:extLst>
              <p:ext uri="{D42A27DB-BD31-4B8C-83A1-F6EECF244321}">
                <p14:modId xmlns:p14="http://schemas.microsoft.com/office/powerpoint/2010/main" val="1051880123"/>
              </p:ext>
            </p:extLst>
          </p:nvPr>
        </p:nvGraphicFramePr>
        <p:xfrm>
          <a:off x="6753220" y="1944770"/>
          <a:ext cx="2523277" cy="4169379"/>
        </p:xfrm>
        <a:graphic>
          <a:graphicData uri="http://schemas.openxmlformats.org/drawingml/2006/table">
            <a:tbl>
              <a:tblPr/>
              <a:tblGrid>
                <a:gridCol w="765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5371">
                <a:tc gridSpan="2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 err="1">
                          <a:solidFill>
                            <a:schemeClr val="tx1"/>
                          </a:solidFill>
                        </a:rPr>
                        <a:t>ABCの羅列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35719" marR="35719" marT="35719" marB="35719" anchor="ctr" horzOverflow="overflow"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521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AAA AAB
ABA BAA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763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ABB AAC</a:t>
                      </a:r>
                    </a:p>
                    <a:p>
                      <a:pPr>
                        <a:defRPr sz="22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ACA BAB</a:t>
                      </a:r>
                    </a:p>
                    <a:p>
                      <a:pPr>
                        <a:defRPr sz="22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BBA CAA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3905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ABC ACB
BAC BCA
CAB CBA
</a:t>
                      </a:r>
                      <a:r>
                        <a:rPr sz="1600" dirty="0" smtClean="0">
                          <a:solidFill>
                            <a:schemeClr val="tx1"/>
                          </a:solidFill>
                        </a:rPr>
                        <a:t>BBB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727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BBC BCB
CBB ACC
CCA CAC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061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BCC CCB
CBC CCC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1" name="表"/>
          <p:cNvGraphicFramePr/>
          <p:nvPr>
            <p:extLst>
              <p:ext uri="{D42A27DB-BD31-4B8C-83A1-F6EECF244321}">
                <p14:modId xmlns:p14="http://schemas.microsoft.com/office/powerpoint/2010/main" val="3878816728"/>
              </p:ext>
            </p:extLst>
          </p:nvPr>
        </p:nvGraphicFramePr>
        <p:xfrm>
          <a:off x="1634292" y="1944770"/>
          <a:ext cx="2744204" cy="4101347"/>
        </p:xfrm>
        <a:graphic>
          <a:graphicData uri="http://schemas.openxmlformats.org/drawingml/2006/table">
            <a:tbl>
              <a:tblPr/>
              <a:tblGrid>
                <a:gridCol w="832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2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1382">
                <a:tc gridSpan="2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 err="1">
                          <a:solidFill>
                            <a:schemeClr val="tx1"/>
                          </a:solidFill>
                        </a:rPr>
                        <a:t>数値レンジ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35719" marR="35719" marT="35719" marB="35719" anchor="ctr" horzOverflow="overflow"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515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81〜100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2288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61〜80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6607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41〜60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688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30〜40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5867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>
                          <a:solidFill>
                            <a:schemeClr val="tx1"/>
                          </a:solidFill>
                        </a:rPr>
                        <a:t>
0〜30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2" name="令和４年度以降入学生（案）"/>
          <p:cNvSpPr/>
          <p:nvPr/>
        </p:nvSpPr>
        <p:spPr>
          <a:xfrm>
            <a:off x="9577634" y="2343814"/>
            <a:ext cx="849175" cy="32224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532" y="0"/>
                </a:moveTo>
                <a:cubicBezTo>
                  <a:pt x="6257" y="0"/>
                  <a:pt x="4413" y="574"/>
                  <a:pt x="4413" y="1282"/>
                </a:cubicBezTo>
                <a:lnTo>
                  <a:pt x="4413" y="2746"/>
                </a:lnTo>
                <a:lnTo>
                  <a:pt x="0" y="3433"/>
                </a:lnTo>
                <a:lnTo>
                  <a:pt x="4413" y="4120"/>
                </a:lnTo>
                <a:lnTo>
                  <a:pt x="4413" y="20320"/>
                </a:lnTo>
                <a:cubicBezTo>
                  <a:pt x="4413" y="21027"/>
                  <a:pt x="6257" y="21600"/>
                  <a:pt x="8532" y="21600"/>
                </a:cubicBezTo>
                <a:lnTo>
                  <a:pt x="17481" y="21600"/>
                </a:lnTo>
                <a:cubicBezTo>
                  <a:pt x="19755" y="21600"/>
                  <a:pt x="21600" y="21027"/>
                  <a:pt x="21600" y="20320"/>
                </a:cubicBezTo>
                <a:lnTo>
                  <a:pt x="21600" y="1282"/>
                </a:lnTo>
                <a:cubicBezTo>
                  <a:pt x="21600" y="574"/>
                  <a:pt x="19755" y="0"/>
                  <a:pt x="17481" y="0"/>
                </a:cubicBezTo>
                <a:lnTo>
                  <a:pt x="8532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eaVert" lIns="35719" tIns="35719" rIns="35719" bIns="35719" anchor="ctr"/>
          <a:lstStyle>
            <a:lvl1pPr defTabSz="584200">
              <a:defRPr sz="3200">
                <a:solidFill>
                  <a:srgbClr val="FFFFFF"/>
                </a:solidFill>
              </a:defRPr>
            </a:lvl1pPr>
          </a:lstStyle>
          <a:p>
            <a:r>
              <a:rPr sz="2250" dirty="0">
                <a:solidFill>
                  <a:schemeClr val="bg1"/>
                </a:solidFill>
              </a:rPr>
              <a:t>令和４年度以降入学生</a:t>
            </a:r>
          </a:p>
        </p:txBody>
      </p:sp>
      <p:sp>
        <p:nvSpPr>
          <p:cNvPr id="203" name="令和３年度以前入学生（案）"/>
          <p:cNvSpPr/>
          <p:nvPr/>
        </p:nvSpPr>
        <p:spPr>
          <a:xfrm>
            <a:off x="4564347" y="2342616"/>
            <a:ext cx="913107" cy="31229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887" y="0"/>
                </a:moveTo>
                <a:cubicBezTo>
                  <a:pt x="6518" y="0"/>
                  <a:pt x="4597" y="578"/>
                  <a:pt x="4597" y="1290"/>
                </a:cubicBezTo>
                <a:lnTo>
                  <a:pt x="4597" y="2765"/>
                </a:lnTo>
                <a:lnTo>
                  <a:pt x="0" y="3456"/>
                </a:lnTo>
                <a:lnTo>
                  <a:pt x="4597" y="4148"/>
                </a:lnTo>
                <a:lnTo>
                  <a:pt x="4597" y="20310"/>
                </a:lnTo>
                <a:cubicBezTo>
                  <a:pt x="4597" y="21022"/>
                  <a:pt x="6518" y="21600"/>
                  <a:pt x="8887" y="21600"/>
                </a:cubicBezTo>
                <a:lnTo>
                  <a:pt x="17310" y="21600"/>
                </a:lnTo>
                <a:cubicBezTo>
                  <a:pt x="19678" y="21600"/>
                  <a:pt x="21600" y="21022"/>
                  <a:pt x="21600" y="20310"/>
                </a:cubicBezTo>
                <a:lnTo>
                  <a:pt x="21600" y="1290"/>
                </a:lnTo>
                <a:cubicBezTo>
                  <a:pt x="21600" y="578"/>
                  <a:pt x="19678" y="0"/>
                  <a:pt x="17310" y="0"/>
                </a:cubicBezTo>
                <a:lnTo>
                  <a:pt x="8887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eaVert" lIns="35719" tIns="35719" rIns="35719" bIns="35719" anchor="ctr"/>
          <a:lstStyle>
            <a:lvl1pPr defTabSz="584200">
              <a:defRPr sz="3200">
                <a:solidFill>
                  <a:srgbClr val="FFFFFF"/>
                </a:solidFill>
              </a:defRPr>
            </a:lvl1pPr>
          </a:lstStyle>
          <a:p>
            <a:r>
              <a:rPr sz="2250" dirty="0"/>
              <a:t>令和３年度以前入学生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53288" y="751378"/>
            <a:ext cx="9605635" cy="1059305"/>
          </a:xfrm>
        </p:spPr>
        <p:txBody>
          <a:bodyPr/>
          <a:lstStyle/>
          <a:p>
            <a:r>
              <a:rPr kumimoji="1" lang="ja-JP" altLang="en-US" b="1" dirty="0" smtClean="0"/>
              <a:t>５．評価について（校内で統一）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92088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 animBg="1"/>
      <p:bldP spid="203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ギャラリー</Template>
  <TotalTime>2264</TotalTime>
  <Words>492</Words>
  <Application>Microsoft Office PowerPoint</Application>
  <PresentationFormat>ワイド画面</PresentationFormat>
  <Paragraphs>91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BIZ UD明朝 Medium</vt:lpstr>
      <vt:lpstr>ヒラギノ角ゴ ProN W6</vt:lpstr>
      <vt:lpstr>游ゴシック</vt:lpstr>
      <vt:lpstr>游ゴシック Light</vt:lpstr>
      <vt:lpstr>Arial</vt:lpstr>
      <vt:lpstr>Gill Sans MT</vt:lpstr>
      <vt:lpstr>Gallery</vt:lpstr>
      <vt:lpstr>数学の実践と評価について ～２次関数のつまずき～</vt:lpstr>
      <vt:lpstr>PowerPoint プレゼンテーション</vt:lpstr>
      <vt:lpstr>１．はじめに</vt:lpstr>
      <vt:lpstr>２．２次関数のつまずきと手立て（基礎編）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５．評価について（校内で統一）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生徒の何を評価する？</dc:title>
  <dc:creator>2019NANKOU02</dc:creator>
  <cp:lastModifiedBy>2019NANKOU02</cp:lastModifiedBy>
  <cp:revision>106</cp:revision>
  <cp:lastPrinted>2022-10-20T03:13:22Z</cp:lastPrinted>
  <dcterms:created xsi:type="dcterms:W3CDTF">2022-10-06T06:05:19Z</dcterms:created>
  <dcterms:modified xsi:type="dcterms:W3CDTF">2023-06-02T04:38:55Z</dcterms:modified>
</cp:coreProperties>
</file>