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3"/>
  </p:notesMasterIdLst>
  <p:sldIdLst>
    <p:sldId id="256" r:id="rId2"/>
    <p:sldId id="257" r:id="rId3"/>
    <p:sldId id="258" r:id="rId4"/>
    <p:sldId id="297" r:id="rId5"/>
    <p:sldId id="260" r:id="rId6"/>
    <p:sldId id="261" r:id="rId7"/>
    <p:sldId id="262" r:id="rId8"/>
    <p:sldId id="265" r:id="rId9"/>
    <p:sldId id="312" r:id="rId10"/>
    <p:sldId id="264" r:id="rId11"/>
    <p:sldId id="263" r:id="rId12"/>
    <p:sldId id="299" r:id="rId13"/>
    <p:sldId id="300" r:id="rId14"/>
    <p:sldId id="307" r:id="rId15"/>
    <p:sldId id="275" r:id="rId16"/>
    <p:sldId id="289" r:id="rId17"/>
    <p:sldId id="290" r:id="rId18"/>
    <p:sldId id="304" r:id="rId19"/>
    <p:sldId id="316" r:id="rId20"/>
    <p:sldId id="313" r:id="rId21"/>
    <p:sldId id="318" r:id="rId2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898" autoAdjust="0"/>
    <p:restoredTop sz="87277" autoAdjust="0"/>
  </p:normalViewPr>
  <p:slideViewPr>
    <p:cSldViewPr>
      <p:cViewPr varScale="1">
        <p:scale>
          <a:sx n="98" d="100"/>
          <a:sy n="98" d="100"/>
        </p:scale>
        <p:origin x="-5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073D38-AF24-495F-BAD8-37362864E27C}" type="datetimeFigureOut">
              <a:rPr kumimoji="1" lang="ja-JP" altLang="en-US" smtClean="0"/>
              <a:t>2020/5/31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E6B075-1591-4B6F-80AA-258EF74DEA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37082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個人的に昔</a:t>
            </a:r>
            <a:r>
              <a:rPr kumimoji="1" lang="en-US" altLang="ja-JP" dirty="0" err="1" smtClean="0"/>
              <a:t>Youtube</a:t>
            </a:r>
            <a:r>
              <a:rPr kumimoji="1" lang="ja-JP" altLang="en-US" dirty="0" smtClean="0"/>
              <a:t>で動画配信を行って予習してこいと授業に取り入れたが、見ているか見ていないかの把握は授業があり、毎日顔を合わせるから有効であり</a:t>
            </a:r>
            <a:endParaRPr kumimoji="1" lang="en-US" altLang="ja-JP" dirty="0" smtClean="0"/>
          </a:p>
          <a:p>
            <a:r>
              <a:rPr kumimoji="1" lang="ja-JP" altLang="en-US" dirty="0" smtClean="0"/>
              <a:t>顔を合わせられない状況では効果が薄いし、プロの方々の動画の方が優れているものもある　教師である以上オンラインであっても対面したい、生徒の顔が見たいと思ってリアルタイムでの配信・対面での授業にこだわった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E6B075-1591-4B6F-80AA-258EF74DEA4E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30457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E6B075-1591-4B6F-80AA-258EF74DEA4E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4799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タイトル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7" name="サブタイトル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grpSp>
        <p:nvGrpSpPr>
          <p:cNvPr id="2" name="グループ化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フリーフォーム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フリーフォーム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フリーフォーム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線コネクタ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付プレースホルダー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90ED720-0104-4369-84BC-D37694168613}" type="datetimeFigureOut">
              <a:rPr kumimoji="1" lang="ja-JP" altLang="en-US" smtClean="0"/>
              <a:t>2020/5/31</a:t>
            </a:fld>
            <a:endParaRPr kumimoji="1" lang="ja-JP" altLang="en-US"/>
          </a:p>
        </p:txBody>
      </p:sp>
      <p:sp>
        <p:nvSpPr>
          <p:cNvPr id="19" name="フッター プレースホルダー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27" name="スライド番号プレースホルダー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ED720-0104-4369-84BC-D37694168613}" type="datetimeFigureOut">
              <a:rPr kumimoji="1" lang="ja-JP" altLang="en-US" smtClean="0"/>
              <a:t>2020/5/31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ED720-0104-4369-84BC-D37694168613}" type="datetimeFigureOut">
              <a:rPr kumimoji="1" lang="ja-JP" altLang="en-US" smtClean="0"/>
              <a:t>2020/5/31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ED720-0104-4369-84BC-D37694168613}" type="datetimeFigureOut">
              <a:rPr kumimoji="1" lang="ja-JP" altLang="en-US" smtClean="0"/>
              <a:t>2020/5/31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ED720-0104-4369-84BC-D37694168613}" type="datetimeFigureOut">
              <a:rPr kumimoji="1" lang="ja-JP" altLang="en-US" smtClean="0"/>
              <a:t>2020/5/31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山形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山形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ED720-0104-4369-84BC-D37694168613}" type="datetimeFigureOut">
              <a:rPr kumimoji="1" lang="ja-JP" altLang="en-US" smtClean="0"/>
              <a:t>2020/5/31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ED720-0104-4369-84BC-D37694168613}" type="datetimeFigureOut">
              <a:rPr kumimoji="1" lang="ja-JP" altLang="en-US" smtClean="0"/>
              <a:t>2020/5/31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ED720-0104-4369-84BC-D37694168613}" type="datetimeFigureOut">
              <a:rPr kumimoji="1" lang="ja-JP" altLang="en-US" smtClean="0"/>
              <a:t>2020/5/31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ED720-0104-4369-84BC-D37694168613}" type="datetimeFigureOut">
              <a:rPr kumimoji="1" lang="ja-JP" altLang="en-US" smtClean="0"/>
              <a:t>2020/5/31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90ED720-0104-4369-84BC-D37694168613}" type="datetimeFigureOut">
              <a:rPr kumimoji="1" lang="ja-JP" altLang="en-US" smtClean="0"/>
              <a:t>2020/5/31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90ED720-0104-4369-84BC-D37694168613}" type="datetimeFigureOut">
              <a:rPr kumimoji="1" lang="ja-JP" altLang="en-US" smtClean="0"/>
              <a:t>2020/5/31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8" name="フリーフォーム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フリーフォーム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直線コネクタ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山形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山形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フリーフォーム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フリーフォーム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直線コネクタ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タイトル プレースホルダー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0" name="テキスト プレースホルダー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ー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90ED720-0104-4369-84BC-D37694168613}" type="datetimeFigureOut">
              <a:rPr kumimoji="1" lang="ja-JP" altLang="en-US" smtClean="0"/>
              <a:t>2020/5/31</a:t>
            </a:fld>
            <a:endParaRPr kumimoji="1" lang="ja-JP" altLang="en-US"/>
          </a:p>
        </p:txBody>
      </p:sp>
      <p:sp>
        <p:nvSpPr>
          <p:cNvPr id="22" name="フッター プレースホルダー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18" name="スライド番号プレースホルダー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1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1829761"/>
          </a:xfrm>
        </p:spPr>
        <p:txBody>
          <a:bodyPr/>
          <a:lstStyle/>
          <a:p>
            <a:r>
              <a:rPr kumimoji="1" lang="ja-JP" altLang="en-US" dirty="0" smtClean="0"/>
              <a:t>オンライン授業の実際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 smtClean="0"/>
              <a:t>令和２年６月６日　数学実践研究会　</a:t>
            </a:r>
            <a:endParaRPr lang="en-US" altLang="ja-JP" dirty="0" smtClean="0"/>
          </a:p>
          <a:p>
            <a:r>
              <a:rPr lang="ja-JP" altLang="en-US" dirty="0" smtClean="0"/>
              <a:t>札幌</a:t>
            </a:r>
            <a:r>
              <a:rPr lang="ja-JP" altLang="en-US" dirty="0"/>
              <a:t>手稲</a:t>
            </a:r>
            <a:r>
              <a:rPr lang="ja-JP" altLang="en-US" dirty="0" smtClean="0"/>
              <a:t>高校　教諭　谷口　智哉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72347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755984"/>
          </a:xfrm>
        </p:spPr>
        <p:txBody>
          <a:bodyPr>
            <a:normAutofit/>
          </a:bodyPr>
          <a:lstStyle/>
          <a:p>
            <a:r>
              <a:rPr kumimoji="1" lang="ja-JP" altLang="en-US" sz="2400" dirty="0" smtClean="0"/>
              <a:t>（</a:t>
            </a:r>
            <a:r>
              <a:rPr lang="ja-JP" altLang="en-US" sz="2400" dirty="0"/>
              <a:t>６</a:t>
            </a:r>
            <a:r>
              <a:rPr kumimoji="1" lang="ja-JP" altLang="en-US" sz="2400" dirty="0" smtClean="0"/>
              <a:t>）留意したこと</a:t>
            </a:r>
            <a:endParaRPr kumimoji="1" lang="en-US" altLang="ja-JP" sz="2400" dirty="0" smtClean="0"/>
          </a:p>
          <a:p>
            <a:r>
              <a:rPr lang="ja-JP" altLang="en-US" sz="2400" dirty="0" smtClean="0"/>
              <a:t>　①</a:t>
            </a:r>
            <a:r>
              <a:rPr lang="en-US" altLang="ja-JP" sz="2400" dirty="0" smtClean="0"/>
              <a:t>YouTube</a:t>
            </a:r>
            <a:r>
              <a:rPr lang="ja-JP" altLang="en-US" sz="2400" dirty="0" smtClean="0"/>
              <a:t>等動画配信の検討</a:t>
            </a:r>
            <a:endParaRPr lang="en-US" altLang="ja-JP" sz="2400" dirty="0" smtClean="0"/>
          </a:p>
          <a:p>
            <a:r>
              <a:rPr lang="ja-JP" altLang="en-US" sz="2400" dirty="0"/>
              <a:t>　</a:t>
            </a:r>
            <a:r>
              <a:rPr lang="ja-JP" altLang="en-US" sz="2400" dirty="0" smtClean="0"/>
              <a:t>・</a:t>
            </a:r>
            <a:r>
              <a:rPr lang="ja-JP" altLang="en-US" sz="2400" b="1" dirty="0" smtClean="0">
                <a:solidFill>
                  <a:srgbClr val="0070C0"/>
                </a:solidFill>
              </a:rPr>
              <a:t>「健康確認」「学習習慣・生活習慣の補助」</a:t>
            </a:r>
            <a:r>
              <a:rPr lang="ja-JP" altLang="en-US" sz="2400" dirty="0"/>
              <a:t>　</a:t>
            </a:r>
            <a:r>
              <a:rPr lang="ja-JP" altLang="en-US" sz="2400" dirty="0" smtClean="0"/>
              <a:t>　</a:t>
            </a:r>
            <a:endParaRPr lang="en-US" altLang="ja-JP" sz="2400" dirty="0" smtClean="0"/>
          </a:p>
          <a:p>
            <a:r>
              <a:rPr lang="ja-JP" altLang="en-US" sz="2400" dirty="0"/>
              <a:t>　</a:t>
            </a:r>
            <a:r>
              <a:rPr lang="ja-JP" altLang="en-US" sz="2400" dirty="0" smtClean="0"/>
              <a:t>　</a:t>
            </a:r>
            <a:r>
              <a:rPr lang="ja-JP" altLang="en-US" sz="2400" b="1" dirty="0" smtClean="0">
                <a:solidFill>
                  <a:srgbClr val="0070C0"/>
                </a:solidFill>
              </a:rPr>
              <a:t>「</a:t>
            </a:r>
            <a:r>
              <a:rPr lang="ja-JP" altLang="en-US" sz="2400" b="1" dirty="0">
                <a:solidFill>
                  <a:srgbClr val="0070C0"/>
                </a:solidFill>
              </a:rPr>
              <a:t>対面で授業</a:t>
            </a:r>
            <a:r>
              <a:rPr lang="ja-JP" altLang="en-US" sz="2400" b="1" dirty="0" smtClean="0">
                <a:solidFill>
                  <a:srgbClr val="0070C0"/>
                </a:solidFill>
              </a:rPr>
              <a:t>」</a:t>
            </a:r>
            <a:r>
              <a:rPr lang="ja-JP" altLang="en-US" sz="2400" dirty="0" smtClean="0"/>
              <a:t>を重要視</a:t>
            </a:r>
            <a:endParaRPr lang="en-US" altLang="ja-JP" sz="2400" dirty="0" smtClean="0"/>
          </a:p>
          <a:p>
            <a:r>
              <a:rPr lang="ja-JP" altLang="en-US" sz="2400" dirty="0"/>
              <a:t>　</a:t>
            </a:r>
            <a:r>
              <a:rPr lang="en-US" altLang="ja-JP" sz="2400" dirty="0" smtClean="0"/>
              <a:t>※</a:t>
            </a:r>
            <a:r>
              <a:rPr lang="ja-JP" altLang="en-US" sz="2400" dirty="0" smtClean="0"/>
              <a:t>動画を誰が見ているかの確認ができない</a:t>
            </a:r>
            <a:endParaRPr lang="en-US" altLang="ja-JP" sz="2400" dirty="0" smtClean="0"/>
          </a:p>
          <a:p>
            <a:r>
              <a:rPr lang="ja-JP" altLang="en-US" sz="2400" dirty="0"/>
              <a:t>　</a:t>
            </a:r>
            <a:r>
              <a:rPr lang="ja-JP" altLang="en-US" sz="2400" dirty="0" smtClean="0"/>
              <a:t>　</a:t>
            </a:r>
            <a:r>
              <a:rPr lang="ja-JP" altLang="en-US" sz="2400" dirty="0"/>
              <a:t>自分</a:t>
            </a:r>
            <a:r>
              <a:rPr lang="ja-JP" altLang="en-US" sz="2400" dirty="0" smtClean="0"/>
              <a:t>の経験からも</a:t>
            </a:r>
            <a:r>
              <a:rPr lang="ja-JP" altLang="en-US" sz="2400" b="1" dirty="0" smtClean="0">
                <a:solidFill>
                  <a:srgbClr val="FF0000"/>
                </a:solidFill>
              </a:rPr>
              <a:t>リアルタイム配信</a:t>
            </a:r>
            <a:r>
              <a:rPr lang="ja-JP" altLang="en-US" sz="2400" dirty="0" smtClean="0"/>
              <a:t>を優先</a:t>
            </a:r>
            <a:endParaRPr lang="en-US" altLang="ja-JP" sz="2400" dirty="0" smtClean="0"/>
          </a:p>
          <a:p>
            <a:r>
              <a:rPr lang="ja-JP" altLang="en-US" sz="2400" dirty="0" smtClean="0"/>
              <a:t>　②</a:t>
            </a:r>
            <a:r>
              <a:rPr lang="en-US" altLang="ja-JP" sz="2400" dirty="0" smtClean="0"/>
              <a:t>Skype</a:t>
            </a:r>
            <a:r>
              <a:rPr lang="ja-JP" altLang="en-US" sz="2400" dirty="0" smtClean="0"/>
              <a:t>等リアルタイム配信との比較</a:t>
            </a:r>
            <a:endParaRPr lang="en-US" altLang="ja-JP" sz="2400" dirty="0" smtClean="0"/>
          </a:p>
          <a:p>
            <a:r>
              <a:rPr lang="ja-JP" altLang="en-US" sz="2400" dirty="0"/>
              <a:t>　</a:t>
            </a:r>
            <a:r>
              <a:rPr lang="ja-JP" altLang="en-US" sz="2400" dirty="0" smtClean="0"/>
              <a:t>・タイムラグの少なさ　入室の手軽さは</a:t>
            </a:r>
            <a:r>
              <a:rPr lang="en-US" altLang="ja-JP" sz="2400" dirty="0" smtClean="0"/>
              <a:t>ZOOM</a:t>
            </a:r>
            <a:r>
              <a:rPr lang="ja-JP" altLang="en-US" sz="2400" dirty="0" smtClean="0"/>
              <a:t>　</a:t>
            </a:r>
            <a:endParaRPr lang="en-US" altLang="ja-JP" sz="2400" dirty="0" smtClean="0"/>
          </a:p>
          <a:p>
            <a:r>
              <a:rPr lang="ja-JP" altLang="en-US" sz="2400" dirty="0"/>
              <a:t>　</a:t>
            </a:r>
            <a:r>
              <a:rPr lang="ja-JP" altLang="en-US" sz="2400" dirty="0" smtClean="0"/>
              <a:t>・</a:t>
            </a:r>
            <a:r>
              <a:rPr lang="en-US" altLang="ja-JP" sz="2400" dirty="0" smtClean="0"/>
              <a:t>ZOOM</a:t>
            </a:r>
            <a:r>
              <a:rPr lang="ja-JP" altLang="en-US" sz="2400" dirty="0" smtClean="0"/>
              <a:t>を継続して研究して方が</a:t>
            </a:r>
            <a:endParaRPr lang="en-US" altLang="ja-JP" sz="2400" dirty="0" smtClean="0"/>
          </a:p>
          <a:p>
            <a:r>
              <a:rPr lang="ja-JP" altLang="en-US" sz="2400" dirty="0" smtClean="0"/>
              <a:t>　 セキリュティ対策を検討しやすい</a:t>
            </a:r>
            <a:endParaRPr kumimoji="1" lang="en-US" altLang="ja-JP" sz="2400" dirty="0" smtClean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１．オンライン授業の概要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32288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44016"/>
          </a:xfrm>
        </p:spPr>
        <p:txBody>
          <a:bodyPr>
            <a:normAutofit/>
          </a:bodyPr>
          <a:lstStyle/>
          <a:p>
            <a:r>
              <a:rPr kumimoji="1" lang="ja-JP" altLang="en-US" sz="2400" dirty="0" smtClean="0"/>
              <a:t>（</a:t>
            </a:r>
            <a:r>
              <a:rPr lang="ja-JP" altLang="en-US" sz="2400" dirty="0"/>
              <a:t>７</a:t>
            </a:r>
            <a:r>
              <a:rPr kumimoji="1" lang="ja-JP" altLang="en-US" sz="2400" dirty="0" smtClean="0"/>
              <a:t>）セキリュティ面への対応</a:t>
            </a:r>
            <a:endParaRPr kumimoji="1" lang="en-US" altLang="ja-JP" sz="2400" dirty="0" smtClean="0"/>
          </a:p>
          <a:p>
            <a:r>
              <a:rPr lang="ja-JP" altLang="en-US" sz="2400" dirty="0" smtClean="0"/>
              <a:t>　①</a:t>
            </a:r>
            <a:r>
              <a:rPr lang="en-US" altLang="ja-JP" sz="2400" dirty="0" smtClean="0"/>
              <a:t>ZOOM</a:t>
            </a:r>
            <a:r>
              <a:rPr lang="ja-JP" altLang="en-US" sz="2400" dirty="0" smtClean="0"/>
              <a:t>爆撃（第</a:t>
            </a:r>
            <a:r>
              <a:rPr lang="en-US" altLang="ja-JP" sz="2400" dirty="0" smtClean="0"/>
              <a:t>3</a:t>
            </a:r>
            <a:r>
              <a:rPr lang="ja-JP" altLang="en-US" sz="2400" dirty="0" smtClean="0"/>
              <a:t>者が授業に参加し妨害する）</a:t>
            </a:r>
            <a:endParaRPr lang="en-US" altLang="ja-JP" sz="2400" dirty="0" smtClean="0"/>
          </a:p>
          <a:p>
            <a:r>
              <a:rPr lang="ja-JP" altLang="en-US" sz="2400" dirty="0"/>
              <a:t>　</a:t>
            </a:r>
            <a:r>
              <a:rPr lang="ja-JP" altLang="en-US" sz="2400" dirty="0" smtClean="0"/>
              <a:t>⇒「ミーティング</a:t>
            </a:r>
            <a:r>
              <a:rPr lang="en-US" altLang="ja-JP" sz="2400" dirty="0" smtClean="0"/>
              <a:t>ID</a:t>
            </a:r>
            <a:r>
              <a:rPr lang="ja-JP" altLang="en-US" sz="2400" dirty="0" smtClean="0"/>
              <a:t>」と「パスワード」は</a:t>
            </a:r>
            <a:r>
              <a:rPr lang="ja-JP" altLang="en-US" sz="2400" b="1" dirty="0" smtClean="0">
                <a:solidFill>
                  <a:srgbClr val="0070C0"/>
                </a:solidFill>
              </a:rPr>
              <a:t>メールのみ</a:t>
            </a:r>
            <a:endParaRPr lang="en-US" altLang="ja-JP" sz="2400" b="1" dirty="0" smtClean="0">
              <a:solidFill>
                <a:srgbClr val="0070C0"/>
              </a:solidFill>
            </a:endParaRPr>
          </a:p>
          <a:p>
            <a:r>
              <a:rPr kumimoji="1" lang="ja-JP" altLang="en-US" sz="2400" dirty="0"/>
              <a:t>　</a:t>
            </a:r>
            <a:r>
              <a:rPr kumimoji="1" lang="ja-JP" altLang="en-US" sz="2400" dirty="0" smtClean="0"/>
              <a:t>⇒生徒の表示名を指示「</a:t>
            </a:r>
            <a:r>
              <a:rPr kumimoji="1" lang="ja-JP" altLang="en-US" sz="2400" b="1" dirty="0" smtClean="0">
                <a:solidFill>
                  <a:srgbClr val="0070C0"/>
                </a:solidFill>
              </a:rPr>
              <a:t>３９０１手稲太郎</a:t>
            </a:r>
            <a:r>
              <a:rPr kumimoji="1" lang="ja-JP" altLang="en-US" sz="2400" dirty="0" smtClean="0"/>
              <a:t>」</a:t>
            </a:r>
            <a:endParaRPr kumimoji="1" lang="en-US" altLang="ja-JP" sz="2400" dirty="0" smtClean="0"/>
          </a:p>
          <a:p>
            <a:r>
              <a:rPr lang="ja-JP" altLang="en-US" sz="2400" dirty="0"/>
              <a:t>　</a:t>
            </a:r>
            <a:r>
              <a:rPr lang="ja-JP" altLang="en-US" sz="2400" dirty="0" smtClean="0"/>
              <a:t>⇒補助教員が「</a:t>
            </a:r>
            <a:r>
              <a:rPr lang="ja-JP" altLang="en-US" sz="2400" dirty="0" smtClean="0">
                <a:solidFill>
                  <a:srgbClr val="FF0000"/>
                </a:solidFill>
              </a:rPr>
              <a:t>待合室</a:t>
            </a:r>
            <a:r>
              <a:rPr lang="ja-JP" altLang="en-US" sz="2400" dirty="0" smtClean="0"/>
              <a:t>」を見て生徒の入室</a:t>
            </a:r>
            <a:r>
              <a:rPr lang="ja-JP" altLang="en-US" sz="2400" dirty="0"/>
              <a:t>させる</a:t>
            </a:r>
            <a:endParaRPr lang="en-US" altLang="ja-JP" sz="2400" dirty="0" smtClean="0"/>
          </a:p>
          <a:p>
            <a:r>
              <a:rPr lang="ja-JP" altLang="en-US" sz="2400" dirty="0"/>
              <a:t>　</a:t>
            </a:r>
            <a:r>
              <a:rPr lang="ja-JP" altLang="en-US" sz="2400" dirty="0" smtClean="0"/>
              <a:t>⇒出席確認のとき生徒は「</a:t>
            </a:r>
            <a:r>
              <a:rPr lang="ja-JP" altLang="en-US" sz="2400" dirty="0" smtClean="0">
                <a:solidFill>
                  <a:srgbClr val="FF0000"/>
                </a:solidFill>
              </a:rPr>
              <a:t>ビデオを</a:t>
            </a:r>
            <a:r>
              <a:rPr lang="en-US" altLang="ja-JP" sz="2400" dirty="0" smtClean="0">
                <a:solidFill>
                  <a:srgbClr val="FF0000"/>
                </a:solidFill>
              </a:rPr>
              <a:t>ON</a:t>
            </a:r>
            <a:r>
              <a:rPr lang="ja-JP" altLang="en-US" sz="2400" dirty="0" smtClean="0"/>
              <a:t>」</a:t>
            </a:r>
            <a:endParaRPr lang="en-US" altLang="ja-JP" sz="2400" dirty="0" smtClean="0"/>
          </a:p>
          <a:p>
            <a:r>
              <a:rPr lang="ja-JP" altLang="en-US" sz="2400" dirty="0"/>
              <a:t>　</a:t>
            </a:r>
            <a:r>
              <a:rPr lang="ja-JP" altLang="en-US" sz="2400" dirty="0" smtClean="0"/>
              <a:t>⇒画面共有はホストのみの設定</a:t>
            </a:r>
            <a:endParaRPr lang="en-US" altLang="ja-JP" sz="2400" dirty="0" smtClean="0"/>
          </a:p>
          <a:p>
            <a:r>
              <a:rPr kumimoji="1" lang="ja-JP" altLang="en-US" sz="2400" dirty="0"/>
              <a:t>　</a:t>
            </a:r>
            <a:r>
              <a:rPr lang="ja-JP" altLang="en-US" sz="2400" dirty="0"/>
              <a:t>②</a:t>
            </a:r>
            <a:r>
              <a:rPr kumimoji="1" lang="en-US" altLang="ja-JP" sz="2400" dirty="0" smtClean="0"/>
              <a:t>ZOOM</a:t>
            </a:r>
            <a:r>
              <a:rPr kumimoji="1" lang="ja-JP" altLang="en-US" sz="2400" dirty="0" smtClean="0"/>
              <a:t>アカウント個人情報流出</a:t>
            </a:r>
            <a:endParaRPr kumimoji="1" lang="en-US" altLang="ja-JP" sz="2400" dirty="0" smtClean="0"/>
          </a:p>
          <a:p>
            <a:r>
              <a:rPr lang="ja-JP" altLang="en-US" sz="2400" dirty="0"/>
              <a:t>　</a:t>
            </a:r>
            <a:r>
              <a:rPr lang="ja-JP" altLang="en-US" sz="2400" dirty="0" smtClean="0"/>
              <a:t>⇒参加だけなら（個人情報の）</a:t>
            </a:r>
            <a:r>
              <a:rPr lang="ja-JP" altLang="en-US" sz="2400" b="1" dirty="0" smtClean="0">
                <a:solidFill>
                  <a:srgbClr val="0070C0"/>
                </a:solidFill>
              </a:rPr>
              <a:t>登録をしなくても可能</a:t>
            </a:r>
            <a:endParaRPr lang="en-US" altLang="ja-JP" sz="2400" b="1" dirty="0" smtClean="0">
              <a:solidFill>
                <a:srgbClr val="0070C0"/>
              </a:solidFill>
            </a:endParaRPr>
          </a:p>
          <a:p>
            <a:r>
              <a:rPr kumimoji="1" lang="ja-JP" altLang="en-US" sz="2400" dirty="0"/>
              <a:t>　</a:t>
            </a:r>
            <a:r>
              <a:rPr kumimoji="1" lang="ja-JP" altLang="en-US" sz="2400" dirty="0" smtClean="0"/>
              <a:t>⇒スクールネットを介さないインターネット接続</a:t>
            </a:r>
            <a:endParaRPr kumimoji="1" lang="en-US" altLang="ja-JP" sz="2400" dirty="0" smtClean="0"/>
          </a:p>
          <a:p>
            <a:pPr marL="109728" indent="0">
              <a:buNone/>
            </a:pPr>
            <a:endParaRPr kumimoji="1" lang="en-US" altLang="ja-JP" dirty="0" smtClean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１．オンライン授業の概要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53656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44016"/>
          </a:xfrm>
        </p:spPr>
        <p:txBody>
          <a:bodyPr>
            <a:normAutofit/>
          </a:bodyPr>
          <a:lstStyle/>
          <a:p>
            <a:r>
              <a:rPr kumimoji="1" lang="ja-JP" altLang="en-US" sz="2400" dirty="0" smtClean="0"/>
              <a:t>（１）授業規律</a:t>
            </a:r>
            <a:endParaRPr kumimoji="1" lang="en-US" altLang="ja-JP" sz="2400" dirty="0" smtClean="0"/>
          </a:p>
          <a:p>
            <a:r>
              <a:rPr lang="ja-JP" altLang="en-US" sz="2400" dirty="0"/>
              <a:t>〇</a:t>
            </a:r>
            <a:r>
              <a:rPr lang="ja-JP" altLang="en-US" sz="2400" dirty="0" smtClean="0"/>
              <a:t>オンラインとはいえ</a:t>
            </a:r>
            <a:r>
              <a:rPr lang="en-US" altLang="ja-JP" sz="2400" dirty="0" smtClean="0"/>
              <a:t>〝</a:t>
            </a:r>
            <a:r>
              <a:rPr lang="ja-JP" altLang="en-US" sz="2400" dirty="0" smtClean="0"/>
              <a:t>授業</a:t>
            </a:r>
            <a:r>
              <a:rPr lang="en-US" altLang="ja-JP" sz="2400" dirty="0" smtClean="0"/>
              <a:t>〟</a:t>
            </a:r>
            <a:r>
              <a:rPr lang="ja-JP" altLang="en-US" sz="2400" dirty="0" smtClean="0"/>
              <a:t>規律</a:t>
            </a:r>
            <a:endParaRPr lang="en-US" altLang="ja-JP" sz="2400" dirty="0" smtClean="0"/>
          </a:p>
          <a:p>
            <a:r>
              <a:rPr lang="ja-JP" altLang="en-US" sz="2400" dirty="0"/>
              <a:t>　</a:t>
            </a:r>
            <a:r>
              <a:rPr lang="ja-JP" altLang="en-US" sz="2400" dirty="0" smtClean="0"/>
              <a:t>・基本的には生徒は「ミュート」にする</a:t>
            </a:r>
            <a:endParaRPr lang="en-US" altLang="ja-JP" sz="2400" dirty="0" smtClean="0"/>
          </a:p>
          <a:p>
            <a:r>
              <a:rPr lang="ja-JP" altLang="en-US" sz="2400" dirty="0"/>
              <a:t>　</a:t>
            </a:r>
            <a:r>
              <a:rPr lang="ja-JP" altLang="en-US" sz="2400" dirty="0" smtClean="0"/>
              <a:t>・迷惑行為をしない</a:t>
            </a:r>
            <a:endParaRPr lang="en-US" altLang="ja-JP" sz="2400" dirty="0" smtClean="0"/>
          </a:p>
          <a:p>
            <a:r>
              <a:rPr lang="ja-JP" altLang="en-US" sz="2400" dirty="0"/>
              <a:t>　</a:t>
            </a:r>
            <a:r>
              <a:rPr lang="ja-JP" altLang="en-US" sz="2400" dirty="0" smtClean="0"/>
              <a:t>・スクリーンショット、スクリーンレコード禁止</a:t>
            </a:r>
            <a:endParaRPr lang="en-US" altLang="ja-JP" sz="2400" dirty="0" smtClean="0"/>
          </a:p>
          <a:p>
            <a:r>
              <a:rPr lang="ja-JP" altLang="en-US" sz="2400" dirty="0" smtClean="0"/>
              <a:t>〇問題行為の予防的指導（アカウントの設定）</a:t>
            </a:r>
            <a:endParaRPr lang="en-US" altLang="ja-JP" sz="2400" dirty="0" smtClean="0"/>
          </a:p>
          <a:p>
            <a:pPr marL="109728" indent="0">
              <a:buNone/>
            </a:pPr>
            <a:r>
              <a:rPr lang="ja-JP" altLang="en-US" sz="2400" dirty="0" smtClean="0"/>
              <a:t>　　　プライベートチャットの禁止</a:t>
            </a:r>
            <a:endParaRPr lang="en-US" altLang="ja-JP" sz="2400" dirty="0" smtClean="0"/>
          </a:p>
          <a:p>
            <a:pPr marL="109728" indent="0">
              <a:buNone/>
            </a:pPr>
            <a:r>
              <a:rPr lang="ja-JP" altLang="en-US" sz="2400" dirty="0"/>
              <a:t>　</a:t>
            </a:r>
            <a:r>
              <a:rPr lang="ja-JP" altLang="en-US" sz="2400" dirty="0" smtClean="0"/>
              <a:t>　　画面共有はホストのみ</a:t>
            </a:r>
            <a:endParaRPr lang="en-US" altLang="ja-JP" sz="2400" dirty="0" smtClean="0"/>
          </a:p>
          <a:p>
            <a:pPr marL="109728" indent="0">
              <a:buNone/>
            </a:pPr>
            <a:r>
              <a:rPr lang="ja-JP" altLang="en-US" sz="2400" dirty="0"/>
              <a:t>　</a:t>
            </a:r>
            <a:r>
              <a:rPr lang="ja-JP" altLang="en-US" sz="2400" dirty="0" smtClean="0"/>
              <a:t>　　画面共有中の落書き（注釈）の禁止</a:t>
            </a:r>
            <a:endParaRPr lang="en-US" altLang="ja-JP" sz="2400" dirty="0" smtClean="0"/>
          </a:p>
          <a:p>
            <a:pPr marL="109728" indent="0">
              <a:buNone/>
            </a:pPr>
            <a:r>
              <a:rPr lang="ja-JP" altLang="en-US" sz="2400" dirty="0"/>
              <a:t>　</a:t>
            </a:r>
            <a:r>
              <a:rPr lang="ja-JP" altLang="en-US" sz="2400" b="1" dirty="0" smtClean="0">
                <a:solidFill>
                  <a:srgbClr val="0070C0"/>
                </a:solidFill>
              </a:rPr>
              <a:t>試験的授業の反省⇒実践しながら手探りで改善</a:t>
            </a:r>
            <a:r>
              <a:rPr lang="ja-JP" altLang="en-US" sz="2400" dirty="0" smtClean="0"/>
              <a:t>　　</a:t>
            </a:r>
            <a:endParaRPr lang="en-US" altLang="ja-JP" sz="2400" dirty="0"/>
          </a:p>
          <a:p>
            <a:endParaRPr lang="en-US" altLang="ja-JP" sz="2400" dirty="0" smtClean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２</a:t>
            </a:r>
            <a:r>
              <a:rPr kumimoji="1" lang="ja-JP" altLang="en-US" dirty="0" smtClean="0"/>
              <a:t>．授業の実際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08576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44016"/>
          </a:xfrm>
        </p:spPr>
        <p:txBody>
          <a:bodyPr>
            <a:normAutofit/>
          </a:bodyPr>
          <a:lstStyle/>
          <a:p>
            <a:r>
              <a:rPr kumimoji="1" lang="ja-JP" altLang="en-US" sz="2400" dirty="0" smtClean="0"/>
              <a:t>（２）数学の授業</a:t>
            </a:r>
            <a:endParaRPr kumimoji="1" lang="en-US" altLang="ja-JP" sz="2400" dirty="0" smtClean="0"/>
          </a:p>
          <a:p>
            <a:r>
              <a:rPr lang="ja-JP" altLang="en-US" sz="2400" dirty="0"/>
              <a:t>　</a:t>
            </a:r>
            <a:r>
              <a:rPr lang="ja-JP" altLang="en-US" sz="2400" dirty="0" smtClean="0"/>
              <a:t>「学習の補助」なので原則教科書はすすめない</a:t>
            </a:r>
            <a:endParaRPr lang="en-US" altLang="ja-JP" sz="2400" dirty="0" smtClean="0"/>
          </a:p>
          <a:p>
            <a:r>
              <a:rPr lang="ja-JP" altLang="en-US" sz="2400" dirty="0"/>
              <a:t>・谷口担当「数学</a:t>
            </a:r>
            <a:r>
              <a:rPr lang="en-US" altLang="ja-JP" sz="2400" dirty="0"/>
              <a:t>Ⅲ</a:t>
            </a:r>
            <a:r>
              <a:rPr lang="ja-JP" altLang="en-US" sz="2400" dirty="0"/>
              <a:t>」</a:t>
            </a:r>
            <a:endParaRPr lang="en-US" altLang="ja-JP" sz="2400" dirty="0"/>
          </a:p>
          <a:p>
            <a:pPr marL="109728" indent="0">
              <a:buNone/>
            </a:pPr>
            <a:r>
              <a:rPr lang="ja-JP" altLang="en-US" sz="2400" dirty="0"/>
              <a:t>　　教科書</a:t>
            </a:r>
            <a:r>
              <a:rPr lang="ja-JP" altLang="en-US" sz="2400" dirty="0" smtClean="0"/>
              <a:t>の＜練習</a:t>
            </a:r>
            <a:r>
              <a:rPr lang="ja-JP" altLang="en-US" sz="2400" dirty="0"/>
              <a:t>＞を予習してくる宿題</a:t>
            </a:r>
            <a:endParaRPr lang="en-US" altLang="ja-JP" sz="2400" dirty="0"/>
          </a:p>
          <a:p>
            <a:pPr marL="109728" indent="0">
              <a:buNone/>
            </a:pPr>
            <a:r>
              <a:rPr lang="ja-JP" altLang="en-US" sz="2400" dirty="0"/>
              <a:t>　　</a:t>
            </a:r>
            <a:r>
              <a:rPr lang="ja-JP" altLang="en-US" sz="2400" dirty="0" smtClean="0"/>
              <a:t>オンライン授業では</a:t>
            </a:r>
            <a:r>
              <a:rPr lang="ja-JP" altLang="en-US" sz="2400" dirty="0"/>
              <a:t>基本事項と例題の説明</a:t>
            </a:r>
            <a:endParaRPr lang="en-US" altLang="ja-JP" sz="2400" dirty="0"/>
          </a:p>
          <a:p>
            <a:pPr marL="109728" indent="0">
              <a:buNone/>
            </a:pPr>
            <a:r>
              <a:rPr lang="ja-JP" altLang="en-US" sz="2400" dirty="0"/>
              <a:t>　　授業では練習の解答を中心に基本事項等の</a:t>
            </a:r>
            <a:r>
              <a:rPr lang="ja-JP" altLang="en-US" sz="2400" dirty="0" smtClean="0"/>
              <a:t>説明</a:t>
            </a:r>
            <a:endParaRPr lang="en-US" altLang="ja-JP" sz="2400" dirty="0" smtClean="0"/>
          </a:p>
          <a:p>
            <a:r>
              <a:rPr lang="ja-JP" altLang="en-US" sz="2400" dirty="0" smtClean="0"/>
              <a:t>・</a:t>
            </a:r>
            <a:r>
              <a:rPr lang="en-US" altLang="ja-JP" sz="2400" dirty="0" smtClean="0"/>
              <a:t>N</a:t>
            </a:r>
            <a:r>
              <a:rPr lang="ja-JP" altLang="en-US" sz="2400" dirty="0" smtClean="0"/>
              <a:t>先生、</a:t>
            </a:r>
            <a:r>
              <a:rPr lang="en-US" altLang="ja-JP" sz="2400" dirty="0" smtClean="0"/>
              <a:t>O</a:t>
            </a:r>
            <a:r>
              <a:rPr lang="ja-JP" altLang="en-US" sz="2400" dirty="0" smtClean="0"/>
              <a:t>先生担当「数学</a:t>
            </a:r>
            <a:r>
              <a:rPr lang="ja-JP" altLang="en-US" sz="2400" dirty="0"/>
              <a:t>探究</a:t>
            </a:r>
            <a:r>
              <a:rPr lang="ja-JP" altLang="en-US" sz="2400" dirty="0" smtClean="0"/>
              <a:t>」</a:t>
            </a:r>
            <a:endParaRPr lang="en-US" altLang="ja-JP" sz="2400" dirty="0" smtClean="0"/>
          </a:p>
          <a:p>
            <a:pPr marL="109728" indent="0">
              <a:buNone/>
            </a:pPr>
            <a:r>
              <a:rPr lang="ja-JP" altLang="en-US" sz="2400" dirty="0" smtClean="0"/>
              <a:t>　　「ニューステージ（数研）」の</a:t>
            </a:r>
            <a:r>
              <a:rPr lang="ja-JP" altLang="en-US" sz="2400" dirty="0"/>
              <a:t>問題</a:t>
            </a:r>
            <a:r>
              <a:rPr lang="ja-JP" altLang="en-US" sz="2400" dirty="0" smtClean="0"/>
              <a:t>を指定して宿題</a:t>
            </a:r>
            <a:endParaRPr lang="en-US" altLang="ja-JP" sz="2400" dirty="0" smtClean="0"/>
          </a:p>
          <a:p>
            <a:pPr marL="109728" indent="0">
              <a:buNone/>
            </a:pPr>
            <a:r>
              <a:rPr lang="ja-JP" altLang="en-US" sz="2400" dirty="0"/>
              <a:t>　</a:t>
            </a:r>
            <a:r>
              <a:rPr lang="ja-JP" altLang="en-US" sz="2400" dirty="0" smtClean="0"/>
              <a:t>　オンライン授業で宿題の解答解説</a:t>
            </a:r>
            <a:endParaRPr lang="en-US" altLang="ja-JP" sz="2400" dirty="0" smtClean="0"/>
          </a:p>
          <a:p>
            <a:pPr marL="109728" indent="0">
              <a:buNone/>
            </a:pPr>
            <a:r>
              <a:rPr lang="ja-JP" altLang="en-US" sz="2400" dirty="0"/>
              <a:t>　</a:t>
            </a:r>
            <a:r>
              <a:rPr lang="ja-JP" altLang="en-US" sz="2400" dirty="0" smtClean="0"/>
              <a:t>　授業では</a:t>
            </a:r>
            <a:r>
              <a:rPr lang="ja-JP" altLang="en-US" sz="2400" dirty="0"/>
              <a:t>扱っていない</a:t>
            </a:r>
            <a:r>
              <a:rPr lang="ja-JP" altLang="en-US" sz="2400" dirty="0" smtClean="0"/>
              <a:t>単元から</a:t>
            </a:r>
            <a:endParaRPr lang="en-US" altLang="ja-JP" sz="2400" dirty="0" smtClean="0"/>
          </a:p>
          <a:p>
            <a:pPr marL="109728" indent="0">
              <a:buNone/>
            </a:pPr>
            <a:r>
              <a:rPr lang="ja-JP" altLang="en-US" sz="2400" dirty="0"/>
              <a:t>　</a:t>
            </a:r>
            <a:r>
              <a:rPr lang="ja-JP" altLang="en-US" sz="2400" dirty="0" smtClean="0"/>
              <a:t>　⇒進学講習でフォロー</a:t>
            </a:r>
            <a:endParaRPr lang="en-US" altLang="ja-JP" sz="2400" dirty="0" smtClean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２</a:t>
            </a:r>
            <a:r>
              <a:rPr kumimoji="1" lang="ja-JP" altLang="en-US" dirty="0" smtClean="0"/>
              <a:t>．授業の実際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63790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44016"/>
          </a:xfrm>
        </p:spPr>
        <p:txBody>
          <a:bodyPr>
            <a:normAutofit/>
          </a:bodyPr>
          <a:lstStyle/>
          <a:p>
            <a:r>
              <a:rPr kumimoji="1" lang="ja-JP" altLang="en-US" sz="2400" dirty="0" smtClean="0"/>
              <a:t>（３）授業方法</a:t>
            </a:r>
            <a:endParaRPr kumimoji="1" lang="en-US" altLang="ja-JP" sz="2400" dirty="0" smtClean="0"/>
          </a:p>
          <a:p>
            <a:r>
              <a:rPr lang="ja-JP" altLang="en-US" sz="2400" dirty="0" smtClean="0"/>
              <a:t>①黒板の画面を撮影（</a:t>
            </a:r>
            <a:r>
              <a:rPr lang="en-US" altLang="ja-JP" sz="2400" dirty="0" smtClean="0"/>
              <a:t>iPad</a:t>
            </a:r>
            <a:r>
              <a:rPr lang="ja-JP" altLang="en-US" sz="2400" dirty="0" smtClean="0"/>
              <a:t>のみ）</a:t>
            </a:r>
            <a:endParaRPr lang="en-US" altLang="ja-JP" sz="2400" dirty="0" smtClean="0"/>
          </a:p>
          <a:p>
            <a:r>
              <a:rPr kumimoji="1" lang="ja-JP" altLang="en-US" sz="2400" dirty="0" smtClean="0"/>
              <a:t>②プロジェクタ投影画面を撮影</a:t>
            </a:r>
            <a:endParaRPr kumimoji="1" lang="en-US" altLang="ja-JP" sz="2400" dirty="0" smtClean="0"/>
          </a:p>
          <a:p>
            <a:r>
              <a:rPr lang="ja-JP" altLang="en-US" sz="2400" dirty="0"/>
              <a:t>　</a:t>
            </a:r>
            <a:r>
              <a:rPr lang="ja-JP" altLang="en-US" sz="2400" dirty="0" smtClean="0"/>
              <a:t>　　　　　　　　　　　　</a:t>
            </a:r>
            <a:r>
              <a:rPr kumimoji="1" lang="ja-JP" altLang="en-US" sz="2400" dirty="0" smtClean="0"/>
              <a:t>（</a:t>
            </a:r>
            <a:r>
              <a:rPr kumimoji="1" lang="en-US" altLang="ja-JP" sz="2400" dirty="0" smtClean="0"/>
              <a:t>iPad</a:t>
            </a:r>
            <a:r>
              <a:rPr kumimoji="1" lang="ja-JP" altLang="en-US" sz="2400" dirty="0" smtClean="0"/>
              <a:t>＋プロジェクタ）</a:t>
            </a:r>
            <a:endParaRPr kumimoji="1" lang="en-US" altLang="ja-JP" sz="2400" dirty="0" smtClean="0"/>
          </a:p>
          <a:p>
            <a:r>
              <a:rPr lang="ja-JP" altLang="en-US" sz="2400" dirty="0" smtClean="0"/>
              <a:t>③画面共有で説明（</a:t>
            </a:r>
            <a:r>
              <a:rPr lang="en-US" altLang="ja-JP" sz="2400" dirty="0" smtClean="0"/>
              <a:t>iPad</a:t>
            </a:r>
            <a:r>
              <a:rPr lang="ja-JP" altLang="en-US" sz="2400" dirty="0" smtClean="0"/>
              <a:t>＋</a:t>
            </a:r>
            <a:r>
              <a:rPr lang="en-US" altLang="ja-JP" sz="2400" dirty="0" smtClean="0"/>
              <a:t>PC</a:t>
            </a:r>
            <a:r>
              <a:rPr lang="ja-JP" altLang="en-US" sz="2400" dirty="0" smtClean="0"/>
              <a:t>）</a:t>
            </a:r>
            <a:endParaRPr lang="en-US" altLang="ja-JP" sz="2400" dirty="0" smtClean="0"/>
          </a:p>
          <a:p>
            <a:endParaRPr kumimoji="1" lang="en-US" altLang="ja-JP" sz="2400" dirty="0"/>
          </a:p>
          <a:p>
            <a:r>
              <a:rPr lang="ja-JP" altLang="en-US" sz="2400" dirty="0" smtClean="0"/>
              <a:t>チャットを利用して質問等の対応</a:t>
            </a:r>
            <a:endParaRPr lang="en-US" altLang="ja-JP" sz="2400" dirty="0" smtClean="0"/>
          </a:p>
          <a:p>
            <a:r>
              <a:rPr kumimoji="1" lang="ja-JP" altLang="en-US" sz="2400" dirty="0" smtClean="0"/>
              <a:t>字幕機能で聞き取れない場合の対応</a:t>
            </a:r>
            <a:endParaRPr lang="en-US" altLang="ja-JP" sz="2400" dirty="0"/>
          </a:p>
          <a:p>
            <a:r>
              <a:rPr lang="ja-JP" altLang="en-US" sz="2400" dirty="0" smtClean="0"/>
              <a:t>ブラウザから「</a:t>
            </a:r>
            <a:r>
              <a:rPr lang="en-US" altLang="ja-JP" sz="2400" dirty="0" err="1" smtClean="0"/>
              <a:t>Mentimeter</a:t>
            </a:r>
            <a:r>
              <a:rPr lang="ja-JP" altLang="en-US" sz="2400" dirty="0" smtClean="0"/>
              <a:t>」を使用（英語）</a:t>
            </a:r>
            <a:endParaRPr kumimoji="1" lang="en-US" altLang="ja-JP" sz="2400" dirty="0" smtClean="0"/>
          </a:p>
          <a:p>
            <a:r>
              <a:rPr lang="ja-JP" altLang="en-US" sz="2400" b="1" dirty="0" smtClean="0">
                <a:solidFill>
                  <a:srgbClr val="0070C0"/>
                </a:solidFill>
              </a:rPr>
              <a:t>「手を挙げる」</a:t>
            </a:r>
            <a:r>
              <a:rPr lang="ja-JP" altLang="en-US" sz="2400" dirty="0" smtClean="0">
                <a:solidFill>
                  <a:srgbClr val="0070C0"/>
                </a:solidFill>
              </a:rPr>
              <a:t>機能</a:t>
            </a:r>
            <a:r>
              <a:rPr lang="ja-JP" altLang="en-US" sz="2400" dirty="0" smtClean="0"/>
              <a:t>で理解をチェック</a:t>
            </a:r>
            <a:endParaRPr kumimoji="1" lang="en-US" altLang="ja-JP" sz="2400" dirty="0" smtClean="0"/>
          </a:p>
          <a:p>
            <a:r>
              <a:rPr lang="ja-JP" altLang="en-US" sz="2400" dirty="0" smtClean="0"/>
              <a:t>授業者だけでなく</a:t>
            </a:r>
            <a:r>
              <a:rPr lang="ja-JP" altLang="en-US" sz="2400" b="1" dirty="0" smtClean="0">
                <a:solidFill>
                  <a:srgbClr val="FF0000"/>
                </a:solidFill>
              </a:rPr>
              <a:t>複数体制、補助教員の重要性</a:t>
            </a:r>
            <a:endParaRPr kumimoji="1" lang="en-US" altLang="ja-JP" sz="2400" b="1" dirty="0" smtClean="0">
              <a:solidFill>
                <a:srgbClr val="FF0000"/>
              </a:solidFill>
            </a:endParaRP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２</a:t>
            </a:r>
            <a:r>
              <a:rPr kumimoji="1" lang="ja-JP" altLang="en-US" dirty="0" smtClean="0"/>
              <a:t>．授業の実際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74649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44016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（１）出席状況</a:t>
            </a:r>
            <a:endParaRPr kumimoji="1" lang="en-US" altLang="ja-JP" dirty="0" smtClean="0"/>
          </a:p>
          <a:p>
            <a:r>
              <a:rPr lang="ja-JP" altLang="en-US" dirty="0"/>
              <a:t>週ごと</a:t>
            </a:r>
            <a:r>
              <a:rPr lang="ja-JP" altLang="en-US" dirty="0" smtClean="0"/>
              <a:t>の集計（３年次）</a:t>
            </a:r>
            <a:endParaRPr lang="en-US" altLang="ja-JP" dirty="0" smtClean="0"/>
          </a:p>
          <a:p>
            <a:r>
              <a:rPr lang="ja-JP" altLang="en-US" sz="2400" dirty="0" smtClean="0"/>
              <a:t>週のうち１つ以上受講した人数の割合（平均）</a:t>
            </a:r>
            <a:endParaRPr lang="en-US" altLang="ja-JP" sz="2400" dirty="0" smtClean="0"/>
          </a:p>
          <a:p>
            <a:endParaRPr kumimoji="1" lang="en-US" altLang="ja-JP" sz="2400" dirty="0" smtClean="0"/>
          </a:p>
          <a:p>
            <a:endParaRPr kumimoji="1" lang="en-US" altLang="ja-JP" dirty="0" smtClean="0"/>
          </a:p>
          <a:p>
            <a:endParaRPr lang="en-US" altLang="ja-JP" dirty="0"/>
          </a:p>
          <a:p>
            <a:pPr marL="109728" indent="0">
              <a:buNone/>
            </a:pPr>
            <a:endParaRPr lang="en-US" altLang="ja-JP" dirty="0"/>
          </a:p>
          <a:p>
            <a:r>
              <a:rPr kumimoji="1" lang="ja-JP" altLang="en-US" sz="2400" dirty="0" smtClean="0"/>
              <a:t>１年次は</a:t>
            </a:r>
            <a:r>
              <a:rPr kumimoji="1" lang="en-US" altLang="ja-JP" sz="2400" dirty="0" smtClean="0"/>
              <a:t>9</a:t>
            </a:r>
            <a:r>
              <a:rPr lang="ja-JP" altLang="en-US" sz="2400" dirty="0" smtClean="0"/>
              <a:t>割以上の出席率</a:t>
            </a:r>
            <a:endParaRPr kumimoji="1" lang="en-US" altLang="ja-JP" sz="2400" dirty="0" smtClean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３</a:t>
            </a:r>
            <a:r>
              <a:rPr kumimoji="1" lang="ja-JP" altLang="en-US" dirty="0" smtClean="0"/>
              <a:t>．生徒の</a:t>
            </a:r>
            <a:r>
              <a:rPr lang="ja-JP" altLang="en-US" dirty="0"/>
              <a:t>反応</a:t>
            </a:r>
            <a:endParaRPr kumimoji="1" lang="ja-JP" altLang="en-US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7882412"/>
              </p:ext>
            </p:extLst>
          </p:nvPr>
        </p:nvGraphicFramePr>
        <p:xfrm>
          <a:off x="1043608" y="3068960"/>
          <a:ext cx="6840760" cy="12298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/>
                <a:gridCol w="1368152"/>
                <a:gridCol w="1368152"/>
                <a:gridCol w="1368152"/>
                <a:gridCol w="1368152"/>
              </a:tblGrid>
              <a:tr h="451458"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4/20</a:t>
                      </a:r>
                      <a:r>
                        <a:rPr kumimoji="1" lang="ja-JP" altLang="en-US" sz="2400" dirty="0" smtClean="0"/>
                        <a:t>～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4/27</a:t>
                      </a:r>
                      <a:r>
                        <a:rPr kumimoji="1" lang="ja-JP" altLang="en-US" sz="2400" dirty="0" smtClean="0"/>
                        <a:t>～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5/11</a:t>
                      </a:r>
                      <a:r>
                        <a:rPr kumimoji="1" lang="ja-JP" altLang="en-US" sz="2400" dirty="0" smtClean="0"/>
                        <a:t>～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5/18</a:t>
                      </a:r>
                      <a:r>
                        <a:rPr kumimoji="1" lang="ja-JP" altLang="en-US" sz="2400" dirty="0" smtClean="0"/>
                        <a:t>～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5/25</a:t>
                      </a:r>
                      <a:r>
                        <a:rPr kumimoji="1" lang="ja-JP" altLang="en-US" sz="2400" dirty="0" smtClean="0"/>
                        <a:t>～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772678"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70.2%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63.2%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dirty="0" smtClean="0"/>
                        <a:t>78.8</a:t>
                      </a:r>
                      <a:r>
                        <a:rPr kumimoji="1" lang="en-US" altLang="ja-JP" sz="1800" dirty="0" smtClean="0"/>
                        <a:t>%</a:t>
                      </a:r>
                      <a:endParaRPr kumimoji="1" lang="ja-JP" altLang="en-US" dirty="0" smtClean="0"/>
                    </a:p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75.2%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70.2%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807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44016"/>
          </a:xfrm>
        </p:spPr>
        <p:txBody>
          <a:bodyPr>
            <a:normAutofit/>
          </a:bodyPr>
          <a:lstStyle/>
          <a:p>
            <a:r>
              <a:rPr kumimoji="1" lang="ja-JP" altLang="en-US" sz="2400" dirty="0" smtClean="0"/>
              <a:t>（</a:t>
            </a:r>
            <a:r>
              <a:rPr lang="ja-JP" altLang="en-US" sz="2400" dirty="0"/>
              <a:t>２</a:t>
            </a:r>
            <a:r>
              <a:rPr kumimoji="1" lang="ja-JP" altLang="en-US" sz="2400" dirty="0" smtClean="0"/>
              <a:t>）アンケートの結果</a:t>
            </a:r>
            <a:endParaRPr kumimoji="1" lang="en-US" altLang="ja-JP" sz="2400" dirty="0" smtClean="0"/>
          </a:p>
          <a:p>
            <a:r>
              <a:rPr lang="ja-JP" altLang="en-US" sz="2400" dirty="0"/>
              <a:t>手稲</a:t>
            </a:r>
            <a:r>
              <a:rPr lang="ja-JP" altLang="en-US" sz="2400" dirty="0" smtClean="0"/>
              <a:t>高校オンライン授業に関するアンケート</a:t>
            </a:r>
            <a:endParaRPr lang="en-US" altLang="ja-JP" sz="2400" dirty="0" smtClean="0"/>
          </a:p>
          <a:p>
            <a:r>
              <a:rPr lang="en-US" altLang="ja-JP" sz="2400" dirty="0" smtClean="0"/>
              <a:t>Google </a:t>
            </a:r>
            <a:r>
              <a:rPr lang="ja-JP" altLang="en-US" sz="2400" dirty="0"/>
              <a:t>フォーム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（無料）によるアンケート</a:t>
            </a:r>
            <a:endParaRPr lang="en-US" altLang="ja-JP" sz="2400" dirty="0" smtClean="0"/>
          </a:p>
          <a:p>
            <a:r>
              <a:rPr lang="ja-JP" altLang="en-US" sz="2400" dirty="0"/>
              <a:t>　</a:t>
            </a:r>
            <a:r>
              <a:rPr lang="ja-JP" altLang="en-US" sz="2400" dirty="0" smtClean="0"/>
              <a:t>連絡メールで３年次生徒保護者に</a:t>
            </a:r>
            <a:r>
              <a:rPr lang="en-US" altLang="ja-JP" sz="2400" dirty="0" smtClean="0"/>
              <a:t>URL</a:t>
            </a:r>
            <a:r>
              <a:rPr lang="ja-JP" altLang="en-US" sz="2400" dirty="0" smtClean="0"/>
              <a:t>を送信</a:t>
            </a:r>
            <a:endParaRPr lang="en-US" altLang="ja-JP" sz="2400" dirty="0" smtClean="0"/>
          </a:p>
          <a:p>
            <a:r>
              <a:rPr lang="ja-JP" altLang="en-US" sz="2400" dirty="0"/>
              <a:t>　</a:t>
            </a:r>
            <a:r>
              <a:rPr lang="ja-JP" altLang="en-US" sz="2400" dirty="0" smtClean="0"/>
              <a:t>５月８日（金）に配信⇒２０２名の回答</a:t>
            </a:r>
            <a:endParaRPr lang="en-US" altLang="ja-JP" sz="2400" dirty="0" smtClean="0"/>
          </a:p>
          <a:p>
            <a:endParaRPr lang="en-US" altLang="ja-JP" sz="2400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３</a:t>
            </a:r>
            <a:r>
              <a:rPr kumimoji="1" lang="ja-JP" altLang="en-US" dirty="0" smtClean="0"/>
              <a:t>．生徒の</a:t>
            </a:r>
            <a:r>
              <a:rPr lang="ja-JP" altLang="en-US" dirty="0"/>
              <a:t>反応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65994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コンテンツ プレースホルダー 3" descr="手稲高校オンライン授業に関するアンケート - Google フォーム - Google Chrome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535"/>
          <a:stretch/>
        </p:blipFill>
        <p:spPr>
          <a:xfrm>
            <a:off x="323528" y="1268760"/>
            <a:ext cx="8640960" cy="5558085"/>
          </a:xfrm>
        </p:spPr>
      </p:pic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３</a:t>
            </a:r>
            <a:r>
              <a:rPr kumimoji="1" lang="ja-JP" altLang="en-US" dirty="0" smtClean="0"/>
              <a:t>．生徒の</a:t>
            </a:r>
            <a:r>
              <a:rPr lang="ja-JP" altLang="en-US" dirty="0"/>
              <a:t>反応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66980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44016"/>
          </a:xfrm>
        </p:spPr>
        <p:txBody>
          <a:bodyPr>
            <a:normAutofit/>
          </a:bodyPr>
          <a:lstStyle/>
          <a:p>
            <a:r>
              <a:rPr kumimoji="1" lang="ja-JP" altLang="en-US" sz="2400" dirty="0" smtClean="0"/>
              <a:t>（１）実際にあった課題</a:t>
            </a:r>
            <a:endParaRPr kumimoji="1" lang="en-US" altLang="ja-JP" sz="2400" dirty="0" smtClean="0"/>
          </a:p>
          <a:p>
            <a:r>
              <a:rPr lang="ja-JP" altLang="en-US" sz="2400" dirty="0" smtClean="0"/>
              <a:t>①</a:t>
            </a:r>
            <a:r>
              <a:rPr lang="en-US" altLang="ja-JP" sz="2400" dirty="0" smtClean="0"/>
              <a:t>ZOOM</a:t>
            </a:r>
            <a:r>
              <a:rPr lang="ja-JP" altLang="en-US" sz="2400" dirty="0" smtClean="0"/>
              <a:t>が午後になって</a:t>
            </a:r>
            <a:r>
              <a:rPr kumimoji="1" lang="ja-JP" altLang="en-US" sz="2400" dirty="0" smtClean="0"/>
              <a:t>急にパスワード必須に</a:t>
            </a:r>
            <a:endParaRPr kumimoji="1" lang="en-US" altLang="ja-JP" sz="2400" dirty="0" smtClean="0"/>
          </a:p>
          <a:p>
            <a:r>
              <a:rPr lang="ja-JP" altLang="en-US" sz="2400" dirty="0"/>
              <a:t>　</a:t>
            </a:r>
            <a:r>
              <a:rPr lang="ja-JP" altLang="en-US" sz="2400" dirty="0" smtClean="0"/>
              <a:t>⇒複数教員で実験して、すぐメールで生徒連絡</a:t>
            </a:r>
            <a:endParaRPr kumimoji="1" lang="en-US" altLang="ja-JP" sz="2400" dirty="0" smtClean="0"/>
          </a:p>
          <a:p>
            <a:r>
              <a:rPr lang="ja-JP" altLang="en-US" sz="2400" dirty="0" smtClean="0"/>
              <a:t>②</a:t>
            </a:r>
            <a:r>
              <a:rPr lang="en-US" altLang="ja-JP" sz="2400" dirty="0" smtClean="0"/>
              <a:t>iPad</a:t>
            </a:r>
            <a:r>
              <a:rPr lang="ja-JP" altLang="en-US" sz="2400" dirty="0" smtClean="0"/>
              <a:t>の画面が「参加者」を表示して固まる</a:t>
            </a:r>
            <a:endParaRPr lang="en-US" altLang="ja-JP" sz="2400" dirty="0" smtClean="0"/>
          </a:p>
          <a:p>
            <a:r>
              <a:rPr lang="ja-JP" altLang="en-US" sz="2400" dirty="0"/>
              <a:t>　</a:t>
            </a:r>
            <a:r>
              <a:rPr kumimoji="1" lang="ja-JP" altLang="en-US" sz="2400" dirty="0" smtClean="0"/>
              <a:t>⇒補助教員のスマホを</a:t>
            </a:r>
            <a:r>
              <a:rPr lang="ja-JP" altLang="en-US" sz="2400" dirty="0" smtClean="0"/>
              <a:t>共同ホストに</a:t>
            </a:r>
            <a:endParaRPr lang="en-US" altLang="ja-JP" sz="2400" dirty="0" smtClean="0"/>
          </a:p>
          <a:p>
            <a:r>
              <a:rPr kumimoji="1" lang="ja-JP" altLang="en-US" sz="2400" dirty="0" smtClean="0"/>
              <a:t>③謎の参加者「</a:t>
            </a:r>
            <a:r>
              <a:rPr kumimoji="1" lang="en-US" altLang="ja-JP" sz="2400" dirty="0" smtClean="0"/>
              <a:t>Galaxy</a:t>
            </a:r>
            <a:r>
              <a:rPr kumimoji="1" lang="ja-JP" altLang="en-US" sz="2400" dirty="0" smtClean="0"/>
              <a:t>」さん「</a:t>
            </a:r>
            <a:r>
              <a:rPr kumimoji="1" lang="en-US" altLang="ja-JP" sz="2400" dirty="0" smtClean="0"/>
              <a:t>iPhone</a:t>
            </a:r>
            <a:r>
              <a:rPr kumimoji="1" lang="ja-JP" altLang="en-US" sz="2400" dirty="0" smtClean="0"/>
              <a:t>」さん・・・</a:t>
            </a:r>
            <a:endParaRPr kumimoji="1" lang="en-US" altLang="ja-JP" sz="2400" dirty="0" smtClean="0"/>
          </a:p>
          <a:p>
            <a:r>
              <a:rPr lang="ja-JP" altLang="en-US" sz="2400" dirty="0"/>
              <a:t>　</a:t>
            </a:r>
            <a:r>
              <a:rPr lang="ja-JP" altLang="en-US" sz="2400" dirty="0" smtClean="0"/>
              <a:t>⇒「</a:t>
            </a:r>
            <a:r>
              <a:rPr lang="en-US" altLang="ja-JP" sz="2400" dirty="0" smtClean="0"/>
              <a:t>Galaxy</a:t>
            </a:r>
            <a:r>
              <a:rPr lang="ja-JP" altLang="en-US" sz="2400" dirty="0" smtClean="0"/>
              <a:t>」</a:t>
            </a:r>
            <a:r>
              <a:rPr lang="ja-JP" altLang="en-US" sz="2400" dirty="0" err="1" smtClean="0"/>
              <a:t>さんは</a:t>
            </a:r>
            <a:r>
              <a:rPr lang="ja-JP" altLang="en-US" sz="2400" dirty="0" smtClean="0"/>
              <a:t>在宅の教員でした！</a:t>
            </a:r>
            <a:endParaRPr lang="en-US" altLang="ja-JP" sz="2400" dirty="0" smtClean="0"/>
          </a:p>
          <a:p>
            <a:r>
              <a:rPr lang="ja-JP" altLang="en-US" sz="2400" dirty="0" smtClean="0"/>
              <a:t>④</a:t>
            </a:r>
            <a:r>
              <a:rPr lang="ja-JP" altLang="en-US" sz="2400" dirty="0"/>
              <a:t>画面共有で固まって動かない！</a:t>
            </a:r>
            <a:endParaRPr lang="en-US" altLang="ja-JP" sz="2400" dirty="0"/>
          </a:p>
          <a:p>
            <a:r>
              <a:rPr lang="ja-JP" altLang="en-US" sz="2400" dirty="0"/>
              <a:t>　⇒急遽、</a:t>
            </a:r>
            <a:r>
              <a:rPr lang="en-US" altLang="ja-JP" sz="2400" dirty="0"/>
              <a:t>PC</a:t>
            </a:r>
            <a:r>
              <a:rPr lang="ja-JP" altLang="en-US" sz="2400" dirty="0"/>
              <a:t>をプロジェクタにつないで映して</a:t>
            </a:r>
            <a:r>
              <a:rPr lang="ja-JP" altLang="en-US" sz="2400" dirty="0" smtClean="0"/>
              <a:t>対応</a:t>
            </a:r>
            <a:endParaRPr lang="en-US" altLang="ja-JP" sz="2400" dirty="0"/>
          </a:p>
          <a:p>
            <a:r>
              <a:rPr lang="ja-JP" altLang="en-US" sz="2400" dirty="0"/>
              <a:t>⑤回線</a:t>
            </a:r>
            <a:r>
              <a:rPr lang="ja-JP" altLang="en-US" sz="2400" dirty="0" smtClean="0"/>
              <a:t>が</a:t>
            </a:r>
            <a:r>
              <a:rPr lang="ja-JP" altLang="en-US" sz="2400" dirty="0"/>
              <a:t>重くて</a:t>
            </a:r>
            <a:r>
              <a:rPr lang="ja-JP" altLang="en-US" sz="2400" dirty="0" smtClean="0"/>
              <a:t>画面</a:t>
            </a:r>
            <a:r>
              <a:rPr lang="ja-JP" altLang="en-US" sz="2400" dirty="0"/>
              <a:t>がぼける、音</a:t>
            </a:r>
            <a:r>
              <a:rPr lang="ja-JP" altLang="en-US" sz="2400" dirty="0" smtClean="0"/>
              <a:t>が</a:t>
            </a:r>
            <a:r>
              <a:rPr lang="ja-JP" altLang="en-US" sz="2400" dirty="0"/>
              <a:t>聞こえない</a:t>
            </a:r>
            <a:endParaRPr lang="en-US" altLang="ja-JP" sz="2400" dirty="0"/>
          </a:p>
          <a:p>
            <a:r>
              <a:rPr lang="ja-JP" altLang="en-US" sz="2400" dirty="0"/>
              <a:t>　</a:t>
            </a:r>
            <a:r>
              <a:rPr lang="ja-JP" altLang="en-US" sz="2400" dirty="0" smtClean="0"/>
              <a:t>⇒</a:t>
            </a:r>
            <a:r>
              <a:rPr lang="ja-JP" altLang="en-US" sz="2400" dirty="0"/>
              <a:t>無理</a:t>
            </a:r>
            <a:r>
              <a:rPr lang="ja-JP" altLang="en-US" sz="2400" dirty="0" smtClean="0"/>
              <a:t>せず</a:t>
            </a:r>
            <a:r>
              <a:rPr lang="ja-JP" altLang="en-US" sz="2400" dirty="0"/>
              <a:t>「</a:t>
            </a:r>
            <a:r>
              <a:rPr lang="ja-JP" altLang="en-US" sz="2400" dirty="0" smtClean="0"/>
              <a:t>終了！」</a:t>
            </a:r>
            <a:endParaRPr lang="en-US" altLang="ja-JP" sz="2400" dirty="0"/>
          </a:p>
          <a:p>
            <a:r>
              <a:rPr kumimoji="1" lang="ja-JP" altLang="en-US" sz="2400" dirty="0" smtClean="0"/>
              <a:t>　</a:t>
            </a:r>
            <a:endParaRPr kumimoji="1" lang="en-US" altLang="ja-JP" sz="2400" dirty="0" smtClean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４</a:t>
            </a:r>
            <a:r>
              <a:rPr kumimoji="1" lang="ja-JP" altLang="en-US" dirty="0" smtClean="0"/>
              <a:t>．今後の課題等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12309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44016"/>
          </a:xfrm>
        </p:spPr>
        <p:txBody>
          <a:bodyPr>
            <a:normAutofit/>
          </a:bodyPr>
          <a:lstStyle/>
          <a:p>
            <a:r>
              <a:rPr kumimoji="1" lang="ja-JP" altLang="en-US" sz="2400" dirty="0" smtClean="0"/>
              <a:t>（２）今後の課題</a:t>
            </a:r>
            <a:endParaRPr kumimoji="1" lang="en-US" altLang="ja-JP" sz="2400" dirty="0" smtClean="0"/>
          </a:p>
          <a:p>
            <a:r>
              <a:rPr lang="ja-JP" altLang="en-US" sz="2400" dirty="0" smtClean="0"/>
              <a:t>①　配信環境（特にインターネット回線）の問題</a:t>
            </a:r>
            <a:endParaRPr lang="en-US" altLang="ja-JP" sz="2400" dirty="0" smtClean="0"/>
          </a:p>
          <a:p>
            <a:pPr marL="109728" indent="0">
              <a:buNone/>
            </a:pPr>
            <a:r>
              <a:rPr kumimoji="1" lang="ja-JP" altLang="en-US" sz="2400" dirty="0"/>
              <a:t>　</a:t>
            </a:r>
            <a:r>
              <a:rPr kumimoji="1" lang="ja-JP" altLang="en-US" sz="2400" dirty="0" smtClean="0"/>
              <a:t>　音声が聞こえないタイミングがある</a:t>
            </a:r>
            <a:endParaRPr lang="en-US" altLang="ja-JP" sz="2400" dirty="0"/>
          </a:p>
          <a:p>
            <a:pPr marL="109728" indent="0">
              <a:buNone/>
            </a:pPr>
            <a:r>
              <a:rPr kumimoji="1" lang="ja-JP" altLang="en-US" sz="2400" dirty="0" smtClean="0"/>
              <a:t>　　画面共有をつかうと固まり、操作不能になりやすい</a:t>
            </a:r>
            <a:endParaRPr lang="en-US" altLang="ja-JP" sz="2400" dirty="0"/>
          </a:p>
          <a:p>
            <a:r>
              <a:rPr lang="ja-JP" altLang="en-US" sz="2400" dirty="0" smtClean="0"/>
              <a:t>　⇒</a:t>
            </a:r>
            <a:r>
              <a:rPr lang="ja-JP" altLang="en-US" sz="2400" b="1" dirty="0" smtClean="0">
                <a:solidFill>
                  <a:srgbClr val="0070C0"/>
                </a:solidFill>
              </a:rPr>
              <a:t>５</a:t>
            </a:r>
            <a:r>
              <a:rPr lang="en-US" altLang="ja-JP" sz="2400" b="1" dirty="0" smtClean="0">
                <a:solidFill>
                  <a:srgbClr val="0070C0"/>
                </a:solidFill>
              </a:rPr>
              <a:t>G</a:t>
            </a:r>
            <a:r>
              <a:rPr lang="ja-JP" altLang="en-US" sz="2400" b="1" dirty="0" smtClean="0">
                <a:solidFill>
                  <a:srgbClr val="0070C0"/>
                </a:solidFill>
              </a:rPr>
              <a:t>環境？</a:t>
            </a:r>
            <a:r>
              <a:rPr lang="en-US" altLang="ja-JP" sz="2400" b="1" dirty="0" smtClean="0">
                <a:solidFill>
                  <a:srgbClr val="0070C0"/>
                </a:solidFill>
              </a:rPr>
              <a:t>GIGA</a:t>
            </a:r>
            <a:r>
              <a:rPr lang="ja-JP" altLang="en-US" sz="2400" b="1" dirty="0" smtClean="0">
                <a:solidFill>
                  <a:srgbClr val="0070C0"/>
                </a:solidFill>
              </a:rPr>
              <a:t>スクール？</a:t>
            </a:r>
            <a:endParaRPr lang="en-US" altLang="ja-JP" sz="2400" b="1" dirty="0" smtClean="0">
              <a:solidFill>
                <a:srgbClr val="0070C0"/>
              </a:solidFill>
            </a:endParaRPr>
          </a:p>
          <a:p>
            <a:r>
              <a:rPr lang="ja-JP" altLang="en-US" sz="2400" dirty="0" smtClean="0"/>
              <a:t>②　オンライン</a:t>
            </a:r>
            <a:r>
              <a:rPr lang="ja-JP" altLang="en-US" sz="2400" dirty="0"/>
              <a:t>での指導力向上</a:t>
            </a:r>
            <a:endParaRPr lang="en-US" altLang="ja-JP" sz="2400" dirty="0"/>
          </a:p>
          <a:p>
            <a:r>
              <a:rPr lang="ja-JP" altLang="en-US" sz="2400" dirty="0"/>
              <a:t>　教員側の</a:t>
            </a:r>
            <a:r>
              <a:rPr lang="ja-JP" altLang="en-US" sz="2400" dirty="0" smtClean="0"/>
              <a:t>スキルアップ　</a:t>
            </a:r>
            <a:endParaRPr lang="en-US" altLang="ja-JP" sz="2400" dirty="0" smtClean="0"/>
          </a:p>
          <a:p>
            <a:r>
              <a:rPr lang="ja-JP" altLang="en-US" sz="2400" dirty="0"/>
              <a:t>　</a:t>
            </a:r>
            <a:r>
              <a:rPr lang="ja-JP" altLang="en-US" sz="2400" dirty="0" smtClean="0"/>
              <a:t>⇒生徒に見やすいのは板書？プロジェクタ？</a:t>
            </a:r>
            <a:endParaRPr lang="en-US" altLang="ja-JP" sz="2400" dirty="0" smtClean="0"/>
          </a:p>
          <a:p>
            <a:r>
              <a:rPr lang="ja-JP" altLang="en-US" sz="2400" dirty="0"/>
              <a:t>　</a:t>
            </a:r>
            <a:r>
              <a:rPr lang="ja-JP" altLang="en-US" sz="2400" dirty="0" smtClean="0"/>
              <a:t>⇒話し方の工夫　繰り返す？ゆっくり？</a:t>
            </a:r>
            <a:endParaRPr lang="en-US" altLang="ja-JP" sz="2400" dirty="0" smtClean="0"/>
          </a:p>
          <a:p>
            <a:r>
              <a:rPr lang="ja-JP" altLang="en-US" sz="2400" dirty="0"/>
              <a:t>　</a:t>
            </a:r>
            <a:r>
              <a:rPr lang="ja-JP" altLang="en-US" sz="2400" dirty="0" smtClean="0"/>
              <a:t>（教員も在宅で配信できないか？）</a:t>
            </a:r>
            <a:r>
              <a:rPr lang="ja-JP" altLang="en-US" sz="2400" dirty="0"/>
              <a:t>　　　</a:t>
            </a:r>
            <a:endParaRPr kumimoji="1" lang="en-US" altLang="ja-JP" sz="2400" dirty="0" smtClean="0"/>
          </a:p>
          <a:p>
            <a:pPr marL="109728" indent="0">
              <a:buNone/>
            </a:pPr>
            <a:r>
              <a:rPr kumimoji="1" lang="ja-JP" altLang="en-US" sz="2400" dirty="0" smtClean="0"/>
              <a:t>　　</a:t>
            </a:r>
            <a:endParaRPr kumimoji="1" lang="en-US" altLang="ja-JP" sz="2400" dirty="0" smtClean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４</a:t>
            </a:r>
            <a:r>
              <a:rPr kumimoji="1" lang="ja-JP" altLang="en-US" dirty="0" smtClean="0"/>
              <a:t>．今後の課題等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46245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kumimoji="1" lang="en-US" altLang="ja-JP" dirty="0" smtClean="0"/>
          </a:p>
          <a:p>
            <a:r>
              <a:rPr lang="ja-JP" altLang="en-US" sz="3200" dirty="0"/>
              <a:t>学校</a:t>
            </a:r>
            <a:r>
              <a:rPr lang="ja-JP" altLang="en-US" sz="3200" dirty="0" smtClean="0"/>
              <a:t>紹介　札幌手稲高校</a:t>
            </a:r>
            <a:endParaRPr lang="en-US" altLang="ja-JP" sz="3200" dirty="0" smtClean="0"/>
          </a:p>
          <a:p>
            <a:r>
              <a:rPr kumimoji="1" lang="ja-JP" altLang="en-US" sz="3200" dirty="0" smtClean="0"/>
              <a:t>　</a:t>
            </a:r>
            <a:r>
              <a:rPr kumimoji="1" lang="ja-JP" altLang="en-US" sz="2400" dirty="0" smtClean="0"/>
              <a:t>石狩管内８間口校　単位制普通科</a:t>
            </a:r>
            <a:endParaRPr kumimoji="1" lang="en-US" altLang="ja-JP" sz="2400" dirty="0"/>
          </a:p>
          <a:p>
            <a:r>
              <a:rPr kumimoji="1" lang="ja-JP" altLang="en-US" sz="2400" dirty="0" smtClean="0"/>
              <a:t>　学校向けｗｅｂサービス利用なし</a:t>
            </a:r>
            <a:endParaRPr kumimoji="1" lang="en-US" altLang="ja-JP" sz="2400" dirty="0" smtClean="0"/>
          </a:p>
          <a:p>
            <a:r>
              <a:rPr lang="ja-JP" altLang="en-US" sz="2400" dirty="0"/>
              <a:t>　</a:t>
            </a:r>
            <a:r>
              <a:rPr lang="ja-JP" altLang="en-US" sz="2400" dirty="0" smtClean="0"/>
              <a:t>保護者・生徒に「あんしんメール」</a:t>
            </a:r>
            <a:endParaRPr lang="en-US" altLang="ja-JP" sz="2400" dirty="0"/>
          </a:p>
          <a:p>
            <a:r>
              <a:rPr kumimoji="1" lang="ja-JP" altLang="en-US" sz="3200" dirty="0" smtClean="0"/>
              <a:t>自己紹介　谷口智哉</a:t>
            </a:r>
            <a:endParaRPr kumimoji="1" lang="en-US" altLang="ja-JP" sz="3200" dirty="0" smtClean="0"/>
          </a:p>
          <a:p>
            <a:r>
              <a:rPr lang="ja-JP" altLang="en-US" sz="3200" dirty="0" smtClean="0"/>
              <a:t>　</a:t>
            </a:r>
            <a:r>
              <a:rPr lang="ja-JP" altLang="en-US" sz="2400" dirty="0" smtClean="0"/>
              <a:t>１２年目（手稲高校４年目）</a:t>
            </a:r>
            <a:endParaRPr lang="en-US" altLang="ja-JP" sz="2400" dirty="0" smtClean="0"/>
          </a:p>
          <a:p>
            <a:r>
              <a:rPr kumimoji="1" lang="ja-JP" altLang="en-US" sz="2400" dirty="0" smtClean="0"/>
              <a:t>　３年次担任　教務部</a:t>
            </a:r>
            <a:endParaRPr kumimoji="1" lang="en-US" altLang="ja-JP" sz="2400" dirty="0" smtClean="0"/>
          </a:p>
          <a:p>
            <a:r>
              <a:rPr lang="ja-JP" altLang="en-US" sz="2400" dirty="0" smtClean="0"/>
              <a:t>　数実研運営委員</a:t>
            </a:r>
            <a:endParaRPr kumimoji="1" lang="en-US" altLang="ja-JP" sz="2400" dirty="0" smtClean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紹介</a:t>
            </a:r>
            <a:endParaRPr kumimoji="1" lang="ja-JP" alt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005064"/>
            <a:ext cx="2034555" cy="1724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11526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44016"/>
          </a:xfrm>
        </p:spPr>
        <p:txBody>
          <a:bodyPr>
            <a:normAutofit/>
          </a:bodyPr>
          <a:lstStyle/>
          <a:p>
            <a:r>
              <a:rPr kumimoji="1" lang="ja-JP" altLang="en-US" sz="2400" dirty="0" smtClean="0"/>
              <a:t>（２）今後の課題</a:t>
            </a:r>
            <a:endParaRPr kumimoji="1" lang="en-US" altLang="ja-JP" sz="2400" dirty="0" smtClean="0"/>
          </a:p>
          <a:p>
            <a:pPr marL="109728" indent="0">
              <a:buNone/>
            </a:pPr>
            <a:r>
              <a:rPr lang="ja-JP" altLang="en-US" sz="2400" dirty="0" smtClean="0"/>
              <a:t>③　「授業」の</a:t>
            </a:r>
            <a:r>
              <a:rPr lang="ja-JP" altLang="en-US" sz="2400" dirty="0"/>
              <a:t>補完に</a:t>
            </a:r>
            <a:r>
              <a:rPr lang="ja-JP" altLang="en-US" sz="2400" dirty="0" smtClean="0"/>
              <a:t>ならない現状</a:t>
            </a:r>
            <a:endParaRPr lang="en-US" altLang="ja-JP" sz="2400" dirty="0"/>
          </a:p>
          <a:p>
            <a:pPr marL="109728" indent="0">
              <a:buNone/>
            </a:pPr>
            <a:r>
              <a:rPr lang="ja-JP" altLang="en-US" sz="2400" dirty="0"/>
              <a:t>　</a:t>
            </a:r>
            <a:r>
              <a:rPr lang="ja-JP" altLang="en-US" sz="2400" dirty="0" smtClean="0"/>
              <a:t>・全員参加させるのかどうか</a:t>
            </a:r>
            <a:endParaRPr lang="en-US" altLang="ja-JP" sz="2400" dirty="0" smtClean="0"/>
          </a:p>
          <a:p>
            <a:pPr marL="109728" indent="0">
              <a:buNone/>
            </a:pPr>
            <a:r>
              <a:rPr lang="ja-JP" altLang="en-US" sz="2400" dirty="0"/>
              <a:t>　</a:t>
            </a:r>
            <a:r>
              <a:rPr lang="ja-JP" altLang="en-US" sz="2400" dirty="0" smtClean="0"/>
              <a:t>　⇒履修</a:t>
            </a:r>
            <a:r>
              <a:rPr lang="ja-JP" altLang="en-US" sz="2400" dirty="0"/>
              <a:t>、修得の要件になるのか</a:t>
            </a:r>
            <a:endParaRPr lang="en-US" altLang="ja-JP" sz="2400" dirty="0"/>
          </a:p>
          <a:p>
            <a:pPr marL="109728" indent="0">
              <a:buNone/>
            </a:pPr>
            <a:r>
              <a:rPr lang="ja-JP" altLang="en-US" sz="2400" dirty="0"/>
              <a:t>　　⇒</a:t>
            </a:r>
            <a:r>
              <a:rPr lang="ja-JP" altLang="en-US" sz="2400" b="1" dirty="0">
                <a:solidFill>
                  <a:srgbClr val="0070C0"/>
                </a:solidFill>
              </a:rPr>
              <a:t>全員が見られる環境（タブレット・</a:t>
            </a:r>
            <a:r>
              <a:rPr lang="en-US" altLang="ja-JP" sz="2400" b="1" dirty="0" err="1">
                <a:solidFill>
                  <a:srgbClr val="0070C0"/>
                </a:solidFill>
              </a:rPr>
              <a:t>Wifi</a:t>
            </a:r>
            <a:r>
              <a:rPr lang="ja-JP" altLang="en-US" sz="2400" b="1" dirty="0">
                <a:solidFill>
                  <a:srgbClr val="0070C0"/>
                </a:solidFill>
              </a:rPr>
              <a:t>）を整える</a:t>
            </a:r>
            <a:endParaRPr lang="en-US" altLang="ja-JP" sz="2400" b="1" dirty="0">
              <a:solidFill>
                <a:srgbClr val="0070C0"/>
              </a:solidFill>
            </a:endParaRPr>
          </a:p>
          <a:p>
            <a:pPr marL="109728" indent="0">
              <a:buNone/>
            </a:pPr>
            <a:r>
              <a:rPr lang="ja-JP" altLang="en-US" sz="2400" dirty="0"/>
              <a:t>　</a:t>
            </a:r>
            <a:r>
              <a:rPr lang="ja-JP" altLang="en-US" sz="2400" dirty="0" smtClean="0"/>
              <a:t>・生徒</a:t>
            </a:r>
            <a:r>
              <a:rPr lang="ja-JP" altLang="en-US" sz="2400" dirty="0"/>
              <a:t>の集中力を高める工夫</a:t>
            </a:r>
            <a:endParaRPr lang="en-US" altLang="ja-JP" sz="2400" dirty="0"/>
          </a:p>
          <a:p>
            <a:pPr marL="109728" indent="0">
              <a:buNone/>
            </a:pPr>
            <a:r>
              <a:rPr lang="ja-JP" altLang="en-US" sz="2400" dirty="0"/>
              <a:t>　　</a:t>
            </a:r>
            <a:r>
              <a:rPr lang="ja-JP" altLang="en-US" sz="2400" dirty="0" smtClean="0"/>
              <a:t>⇒生徒の「顔出し」を強制させる？</a:t>
            </a:r>
            <a:endParaRPr lang="en-US" altLang="ja-JP" sz="2400" dirty="0" smtClean="0"/>
          </a:p>
          <a:p>
            <a:pPr marL="109728" indent="0">
              <a:buNone/>
            </a:pPr>
            <a:r>
              <a:rPr lang="ja-JP" altLang="en-US" sz="2400" dirty="0"/>
              <a:t>　</a:t>
            </a:r>
            <a:r>
              <a:rPr lang="ja-JP" altLang="en-US" sz="2400" dirty="0" smtClean="0"/>
              <a:t>　⇒</a:t>
            </a:r>
            <a:r>
              <a:rPr lang="ja-JP" altLang="en-US" sz="2400" dirty="0"/>
              <a:t>オンラインの学習評価？</a:t>
            </a:r>
            <a:endParaRPr lang="en-US" altLang="ja-JP" sz="2400" dirty="0"/>
          </a:p>
          <a:p>
            <a:pPr marL="109728" indent="0">
              <a:buNone/>
            </a:pPr>
            <a:r>
              <a:rPr lang="ja-JP" altLang="en-US" sz="2400" dirty="0"/>
              <a:t>　　⇒</a:t>
            </a:r>
            <a:r>
              <a:rPr lang="en-US" altLang="ja-JP" sz="2400" dirty="0"/>
              <a:t>Google classroom </a:t>
            </a:r>
            <a:r>
              <a:rPr lang="ja-JP" altLang="en-US" sz="2400" dirty="0"/>
              <a:t>で課題提出？</a:t>
            </a:r>
            <a:endParaRPr lang="en-US" altLang="ja-JP" sz="2400" dirty="0"/>
          </a:p>
          <a:p>
            <a:pPr marL="109728" indent="0">
              <a:buNone/>
            </a:pPr>
            <a:r>
              <a:rPr lang="ja-JP" altLang="en-US" sz="2400" dirty="0"/>
              <a:t>　　⇒</a:t>
            </a:r>
            <a:r>
              <a:rPr lang="ja-JP" altLang="en-US" sz="2400" b="1" dirty="0">
                <a:solidFill>
                  <a:srgbClr val="0070C0"/>
                </a:solidFill>
              </a:rPr>
              <a:t>生徒の</a:t>
            </a:r>
            <a:r>
              <a:rPr lang="en-US" altLang="ja-JP" sz="2400" b="1" dirty="0">
                <a:solidFill>
                  <a:srgbClr val="0070C0"/>
                </a:solidFill>
              </a:rPr>
              <a:t>ICT</a:t>
            </a:r>
            <a:r>
              <a:rPr lang="ja-JP" altLang="en-US" sz="2400" b="1" dirty="0">
                <a:solidFill>
                  <a:srgbClr val="0070C0"/>
                </a:solidFill>
              </a:rPr>
              <a:t>対応力を向上</a:t>
            </a:r>
            <a:r>
              <a:rPr lang="ja-JP" altLang="en-US" sz="2400" b="1" dirty="0" smtClean="0">
                <a:solidFill>
                  <a:srgbClr val="0070C0"/>
                </a:solidFill>
              </a:rPr>
              <a:t>させる！</a:t>
            </a:r>
            <a:endParaRPr lang="en-US" altLang="ja-JP" sz="2400" b="1" dirty="0">
              <a:solidFill>
                <a:srgbClr val="0070C0"/>
              </a:solidFill>
            </a:endParaRPr>
          </a:p>
          <a:p>
            <a:r>
              <a:rPr kumimoji="1" lang="ja-JP" altLang="en-US" sz="2400" dirty="0" smtClean="0"/>
              <a:t>　</a:t>
            </a:r>
            <a:endParaRPr kumimoji="1" lang="en-US" altLang="ja-JP" sz="2400" dirty="0" smtClean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４</a:t>
            </a:r>
            <a:r>
              <a:rPr kumimoji="1" lang="ja-JP" altLang="en-US" dirty="0" smtClean="0"/>
              <a:t>．今後の課題等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67686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44016"/>
          </a:xfrm>
        </p:spPr>
        <p:txBody>
          <a:bodyPr>
            <a:normAutofit/>
          </a:bodyPr>
          <a:lstStyle/>
          <a:p>
            <a:r>
              <a:rPr lang="ja-JP" altLang="en-US" sz="2400" dirty="0" smtClean="0"/>
              <a:t>質問・意見・なにかありましたらお気軽に連絡ください。</a:t>
            </a:r>
            <a:endParaRPr lang="en-US" altLang="ja-JP" sz="2400" dirty="0" smtClean="0"/>
          </a:p>
          <a:p>
            <a:r>
              <a:rPr lang="ja-JP" altLang="en-US" sz="2400" dirty="0"/>
              <a:t>大変</a:t>
            </a:r>
            <a:r>
              <a:rPr lang="ja-JP" altLang="en-US" sz="2400" dirty="0" smtClean="0"/>
              <a:t>な時代ですが、何とか頑張っていきましょう。</a:t>
            </a:r>
            <a:endParaRPr lang="en-US" altLang="ja-JP" sz="2400" dirty="0" smtClean="0"/>
          </a:p>
          <a:p>
            <a:endParaRPr lang="en-US" altLang="ja-JP" sz="2400" dirty="0"/>
          </a:p>
          <a:p>
            <a:r>
              <a:rPr lang="ja-JP" altLang="en-US" sz="2400" dirty="0"/>
              <a:t>ご清聴ありがとうございました</a:t>
            </a:r>
            <a:r>
              <a:rPr lang="ja-JP" altLang="en-US" sz="2400" dirty="0" smtClean="0"/>
              <a:t>。</a:t>
            </a:r>
            <a:endParaRPr lang="en-US" altLang="ja-JP" sz="2400" dirty="0" smtClean="0"/>
          </a:p>
          <a:p>
            <a:r>
              <a:rPr lang="en-US" altLang="ja-JP" sz="2400" dirty="0"/>
              <a:t> </a:t>
            </a:r>
            <a:r>
              <a:rPr lang="en-US" altLang="ja-JP" sz="2400" dirty="0" smtClean="0"/>
              <a:t>                            </a:t>
            </a:r>
          </a:p>
          <a:p>
            <a:r>
              <a:rPr lang="en-US" altLang="ja-JP" sz="2400" dirty="0"/>
              <a:t> </a:t>
            </a:r>
            <a:endParaRPr lang="en-US" altLang="ja-JP" sz="2400" dirty="0" smtClean="0"/>
          </a:p>
          <a:p>
            <a:r>
              <a:rPr lang="en-US" altLang="ja-JP" sz="2400" dirty="0"/>
              <a:t> </a:t>
            </a:r>
            <a:r>
              <a:rPr lang="en-US" altLang="ja-JP" sz="2400" dirty="0" smtClean="0"/>
              <a:t>                               </a:t>
            </a:r>
            <a:r>
              <a:rPr lang="ja-JP" altLang="en-US" sz="2400" dirty="0" smtClean="0"/>
              <a:t>北海道札幌手稲高校　</a:t>
            </a:r>
            <a:endParaRPr lang="en-US" altLang="ja-JP" sz="2400" dirty="0"/>
          </a:p>
          <a:p>
            <a:r>
              <a:rPr lang="en-US" altLang="ja-JP" sz="2400" dirty="0" smtClean="0"/>
              <a:t>                                   </a:t>
            </a:r>
            <a:r>
              <a:rPr lang="ja-JP" altLang="en-US" sz="2400" dirty="0" smtClean="0"/>
              <a:t>　教諭　谷口　智哉</a:t>
            </a:r>
            <a:endParaRPr lang="en-US" altLang="ja-JP" sz="2400" dirty="0" smtClean="0"/>
          </a:p>
          <a:p>
            <a:r>
              <a:rPr lang="en-US" altLang="ja-JP" sz="2400" dirty="0"/>
              <a:t> </a:t>
            </a:r>
            <a:r>
              <a:rPr lang="en-US" altLang="ja-JP" sz="2400" dirty="0" smtClean="0"/>
              <a:t>                               tani-tom@hotmail.co.jp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おわり</a:t>
            </a:r>
            <a:r>
              <a:rPr kumimoji="1" lang="ja-JP" altLang="en-US" dirty="0" smtClean="0"/>
              <a:t>に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50015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3600" dirty="0" smtClean="0"/>
              <a:t>１．オンライン授業の概要</a:t>
            </a:r>
            <a:endParaRPr kumimoji="1" lang="en-US" altLang="ja-JP" sz="3600" dirty="0" smtClean="0"/>
          </a:p>
          <a:p>
            <a:r>
              <a:rPr lang="ja-JP" altLang="en-US" sz="3600" dirty="0"/>
              <a:t>２</a:t>
            </a:r>
            <a:r>
              <a:rPr lang="ja-JP" altLang="en-US" sz="3600" dirty="0" smtClean="0"/>
              <a:t>．数学の授業</a:t>
            </a:r>
            <a:endParaRPr lang="en-US" altLang="ja-JP" sz="3600" dirty="0" smtClean="0"/>
          </a:p>
          <a:p>
            <a:r>
              <a:rPr kumimoji="1" lang="ja-JP" altLang="en-US" sz="3600" dirty="0"/>
              <a:t>３</a:t>
            </a:r>
            <a:r>
              <a:rPr kumimoji="1" lang="ja-JP" altLang="en-US" sz="3600" dirty="0" smtClean="0"/>
              <a:t>．生徒の</a:t>
            </a:r>
            <a:r>
              <a:rPr lang="ja-JP" altLang="en-US" sz="3600" dirty="0"/>
              <a:t>反応</a:t>
            </a:r>
            <a:endParaRPr kumimoji="1" lang="en-US" altLang="ja-JP" sz="3600" dirty="0" smtClean="0"/>
          </a:p>
          <a:p>
            <a:r>
              <a:rPr lang="ja-JP" altLang="en-US" sz="3600" dirty="0"/>
              <a:t>４</a:t>
            </a:r>
            <a:r>
              <a:rPr lang="ja-JP" altLang="en-US" sz="3600" dirty="0" smtClean="0"/>
              <a:t>．</a:t>
            </a:r>
            <a:r>
              <a:rPr lang="ja-JP" altLang="en-US" sz="3600" dirty="0"/>
              <a:t>今後の</a:t>
            </a:r>
            <a:r>
              <a:rPr lang="ja-JP" altLang="en-US" sz="3600" dirty="0" smtClean="0"/>
              <a:t>課題等</a:t>
            </a:r>
            <a:endParaRPr lang="en-US" altLang="ja-JP" sz="3600" dirty="0" smtClean="0"/>
          </a:p>
          <a:p>
            <a:r>
              <a:rPr kumimoji="1" lang="ja-JP" altLang="en-US" sz="3600" dirty="0"/>
              <a:t>　</a:t>
            </a:r>
            <a:endParaRPr lang="en-US" altLang="ja-JP" sz="3600" dirty="0"/>
          </a:p>
          <a:p>
            <a:r>
              <a:rPr kumimoji="1" lang="ja-JP" altLang="en-US" sz="3600" dirty="0" smtClean="0"/>
              <a:t>　　</a:t>
            </a:r>
            <a:r>
              <a:rPr kumimoji="1" lang="ja-JP" altLang="en-US" sz="2000" dirty="0" smtClean="0"/>
              <a:t>たくさんの質問ありがとうございます。</a:t>
            </a:r>
            <a:endParaRPr kumimoji="1" lang="en-US" altLang="ja-JP" sz="2400" dirty="0" smtClean="0"/>
          </a:p>
          <a:p>
            <a:r>
              <a:rPr lang="ja-JP" altLang="en-US" sz="2400" dirty="0"/>
              <a:t>　</a:t>
            </a:r>
            <a:r>
              <a:rPr lang="ja-JP" altLang="en-US" sz="2400" dirty="0" smtClean="0"/>
              <a:t>　　</a:t>
            </a:r>
            <a:r>
              <a:rPr kumimoji="1" lang="ja-JP" altLang="en-US" sz="2000" dirty="0" smtClean="0"/>
              <a:t>事前にいただいた質問は講演の中で触れさせていただきます。</a:t>
            </a:r>
            <a:endParaRPr kumimoji="1" lang="ja-JP" altLang="en-US" sz="2000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本日の流れ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26832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sz="2400" dirty="0" smtClean="0"/>
              <a:t>（１）目的・</a:t>
            </a:r>
            <a:r>
              <a:rPr lang="ja-JP" altLang="en-US" sz="2400" dirty="0"/>
              <a:t>方法</a:t>
            </a:r>
            <a:endParaRPr kumimoji="1" lang="en-US" altLang="ja-JP" sz="2400" dirty="0" smtClean="0"/>
          </a:p>
          <a:p>
            <a:r>
              <a:rPr lang="ja-JP" altLang="en-US" sz="2400" b="1" dirty="0" smtClean="0"/>
              <a:t>「</a:t>
            </a:r>
            <a:r>
              <a:rPr lang="ja-JP" altLang="en-US" sz="2400" b="1" dirty="0" smtClean="0">
                <a:solidFill>
                  <a:srgbClr val="0070C0"/>
                </a:solidFill>
              </a:rPr>
              <a:t>学習習慣、生活習慣のペース</a:t>
            </a:r>
            <a:r>
              <a:rPr lang="ja-JP" altLang="en-US" sz="2400" b="1" dirty="0" smtClean="0"/>
              <a:t>になるもの</a:t>
            </a:r>
            <a:endParaRPr lang="en-US" altLang="ja-JP" sz="2400" b="1" dirty="0" smtClean="0"/>
          </a:p>
          <a:p>
            <a:pPr marL="109728" indent="0">
              <a:buNone/>
            </a:pPr>
            <a:r>
              <a:rPr lang="ja-JP" altLang="en-US" sz="2400" b="1" dirty="0" smtClean="0">
                <a:solidFill>
                  <a:srgbClr val="0070C0"/>
                </a:solidFill>
              </a:rPr>
              <a:t>　健康確認</a:t>
            </a:r>
            <a:r>
              <a:rPr lang="ja-JP" altLang="en-US" sz="2400" b="1" dirty="0" smtClean="0"/>
              <a:t>と、学習の遅れを最小限にするための</a:t>
            </a:r>
            <a:r>
              <a:rPr lang="ja-JP" altLang="en-US" sz="2400" b="1" dirty="0" smtClean="0">
                <a:solidFill>
                  <a:srgbClr val="FF0000"/>
                </a:solidFill>
              </a:rPr>
              <a:t>補助</a:t>
            </a:r>
            <a:r>
              <a:rPr lang="ja-JP" altLang="en-US" sz="2400" dirty="0" smtClean="0"/>
              <a:t>」</a:t>
            </a:r>
            <a:endParaRPr lang="en-US" altLang="ja-JP" sz="2400" dirty="0" smtClean="0"/>
          </a:p>
          <a:p>
            <a:r>
              <a:rPr lang="ja-JP" altLang="en-US" sz="2400" b="1" dirty="0" smtClean="0">
                <a:solidFill>
                  <a:srgbClr val="FF0000"/>
                </a:solidFill>
              </a:rPr>
              <a:t>⇒授業を補うものではありません！参加は自由！</a:t>
            </a:r>
            <a:endParaRPr lang="en-US" altLang="ja-JP" sz="2400" dirty="0" smtClean="0"/>
          </a:p>
          <a:p>
            <a:r>
              <a:rPr lang="ja-JP" altLang="en-US" sz="2400" dirty="0" smtClean="0"/>
              <a:t>　教務部が主幹⇒年次ごとに計画・実施</a:t>
            </a:r>
            <a:endParaRPr lang="en-US" altLang="ja-JP" sz="2400" dirty="0" smtClean="0"/>
          </a:p>
          <a:p>
            <a:r>
              <a:rPr lang="en-US" altLang="ja-JP" sz="2400" b="1" dirty="0" smtClean="0">
                <a:solidFill>
                  <a:srgbClr val="0070C0"/>
                </a:solidFill>
              </a:rPr>
              <a:t>ZOOM</a:t>
            </a:r>
            <a:r>
              <a:rPr lang="ja-JP" altLang="en-US" sz="2400" b="1" dirty="0">
                <a:solidFill>
                  <a:srgbClr val="0070C0"/>
                </a:solidFill>
              </a:rPr>
              <a:t>　</a:t>
            </a:r>
            <a:r>
              <a:rPr lang="en-US" altLang="ja-JP" sz="2400" b="1" dirty="0">
                <a:solidFill>
                  <a:srgbClr val="0070C0"/>
                </a:solidFill>
              </a:rPr>
              <a:t>cloud meetings </a:t>
            </a:r>
            <a:r>
              <a:rPr lang="ja-JP" altLang="en-US" sz="2400" dirty="0"/>
              <a:t>を利用</a:t>
            </a:r>
            <a:endParaRPr lang="en-US" altLang="ja-JP" sz="2400" dirty="0"/>
          </a:p>
          <a:p>
            <a:r>
              <a:rPr lang="ja-JP" altLang="en-US" sz="2400" dirty="0"/>
              <a:t>学校</a:t>
            </a:r>
            <a:r>
              <a:rPr lang="en-US" altLang="ja-JP" sz="2400" dirty="0"/>
              <a:t>HP</a:t>
            </a:r>
            <a:r>
              <a:rPr lang="ja-JP" altLang="en-US" sz="2400" dirty="0"/>
              <a:t>で時間割を</a:t>
            </a:r>
            <a:r>
              <a:rPr lang="ja-JP" altLang="en-US" sz="2400" dirty="0" smtClean="0"/>
              <a:t>配信</a:t>
            </a:r>
            <a:endParaRPr lang="en-US" altLang="ja-JP" sz="2400" dirty="0"/>
          </a:p>
          <a:p>
            <a:r>
              <a:rPr lang="ja-JP" altLang="en-US" sz="2400" dirty="0" smtClean="0"/>
              <a:t>学校</a:t>
            </a:r>
            <a:r>
              <a:rPr lang="ja-JP" altLang="en-US" sz="2400" dirty="0"/>
              <a:t>連絡メールでミーティング</a:t>
            </a:r>
            <a:r>
              <a:rPr lang="en-US" altLang="ja-JP" sz="2400" dirty="0"/>
              <a:t>ID</a:t>
            </a:r>
            <a:r>
              <a:rPr lang="ja-JP" altLang="en-US" sz="2400" dirty="0"/>
              <a:t>とパスワードを連絡</a:t>
            </a:r>
            <a:endParaRPr lang="en-US" altLang="ja-JP" sz="2400" dirty="0"/>
          </a:p>
          <a:p>
            <a:r>
              <a:rPr lang="ja-JP" altLang="en-US" sz="2400" dirty="0"/>
              <a:t>３年次が月・水・金、１・２年次が火・木</a:t>
            </a:r>
            <a:endParaRPr lang="en-US" altLang="ja-JP" sz="2400" dirty="0"/>
          </a:p>
          <a:p>
            <a:r>
              <a:rPr lang="ja-JP" altLang="en-US" sz="2400" dirty="0"/>
              <a:t>午前のみ１日３</a:t>
            </a:r>
            <a:r>
              <a:rPr lang="ja-JP" altLang="en-US" sz="2400" dirty="0" smtClean="0"/>
              <a:t>コマ（健康面を配慮）</a:t>
            </a:r>
            <a:endParaRPr lang="en-US" altLang="ja-JP" sz="2400" dirty="0"/>
          </a:p>
          <a:p>
            <a:endParaRPr kumimoji="1" lang="en-US" altLang="ja-JP" dirty="0" smtClean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１．オンライン授業の概要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29671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2400" dirty="0" smtClean="0"/>
              <a:t>（２）実施時期</a:t>
            </a:r>
            <a:endParaRPr kumimoji="1" lang="en-US" altLang="ja-JP" sz="2400" dirty="0" smtClean="0"/>
          </a:p>
          <a:p>
            <a:r>
              <a:rPr lang="ja-JP" altLang="en-US" sz="2400" dirty="0"/>
              <a:t>第</a:t>
            </a:r>
            <a:r>
              <a:rPr lang="en-US" altLang="ja-JP" sz="2400" dirty="0"/>
              <a:t>1</a:t>
            </a:r>
            <a:r>
              <a:rPr lang="ja-JP" altLang="en-US" sz="2400" dirty="0" smtClean="0"/>
              <a:t>期：</a:t>
            </a:r>
            <a:r>
              <a:rPr lang="en-US" altLang="ja-JP" sz="2400" dirty="0" smtClean="0"/>
              <a:t>4</a:t>
            </a:r>
            <a:r>
              <a:rPr lang="ja-JP" altLang="en-US" sz="2400" dirty="0" smtClean="0"/>
              <a:t>月</a:t>
            </a:r>
            <a:r>
              <a:rPr lang="en-US" altLang="ja-JP" sz="2400" dirty="0" smtClean="0"/>
              <a:t>20</a:t>
            </a:r>
            <a:r>
              <a:rPr lang="ja-JP" altLang="en-US" sz="2400" dirty="0" smtClean="0"/>
              <a:t>日</a:t>
            </a:r>
            <a:r>
              <a:rPr lang="en-US" altLang="ja-JP" sz="2400" dirty="0" smtClean="0"/>
              <a:t>(</a:t>
            </a:r>
            <a:r>
              <a:rPr lang="ja-JP" altLang="en-US" sz="2400" dirty="0" smtClean="0"/>
              <a:t>月</a:t>
            </a:r>
            <a:r>
              <a:rPr lang="en-US" altLang="ja-JP" sz="2400" dirty="0" smtClean="0"/>
              <a:t>)</a:t>
            </a:r>
            <a:r>
              <a:rPr lang="ja-JP" altLang="en-US" sz="2400" dirty="0" smtClean="0"/>
              <a:t>～</a:t>
            </a:r>
            <a:r>
              <a:rPr lang="en-US" altLang="ja-JP" sz="2400" dirty="0" smtClean="0"/>
              <a:t>5</a:t>
            </a:r>
            <a:r>
              <a:rPr lang="ja-JP" altLang="en-US" sz="2400" dirty="0" smtClean="0"/>
              <a:t>月</a:t>
            </a:r>
            <a:r>
              <a:rPr lang="en-US" altLang="ja-JP" sz="2400" dirty="0" smtClean="0"/>
              <a:t>4</a:t>
            </a:r>
            <a:r>
              <a:rPr lang="ja-JP" altLang="en-US" sz="2400" dirty="0" smtClean="0"/>
              <a:t>日</a:t>
            </a:r>
            <a:r>
              <a:rPr lang="en-US" altLang="ja-JP" sz="2400" dirty="0" smtClean="0"/>
              <a:t>(</a:t>
            </a:r>
            <a:r>
              <a:rPr lang="ja-JP" altLang="en-US" sz="2400" dirty="0" smtClean="0"/>
              <a:t>月・祝</a:t>
            </a:r>
            <a:r>
              <a:rPr lang="en-US" altLang="ja-JP" sz="2400" dirty="0" smtClean="0"/>
              <a:t>)</a:t>
            </a:r>
            <a:r>
              <a:rPr lang="ja-JP" altLang="en-US" sz="2400" dirty="0" smtClean="0"/>
              <a:t>　２週＋１日</a:t>
            </a:r>
            <a:endParaRPr lang="en-US" altLang="ja-JP" sz="2400" dirty="0" smtClean="0"/>
          </a:p>
          <a:p>
            <a:pPr marL="109728" indent="0">
              <a:buNone/>
            </a:pPr>
            <a:r>
              <a:rPr kumimoji="1" lang="ja-JP" altLang="en-US" sz="2400" dirty="0" smtClean="0"/>
              <a:t>　　３年次・・・</a:t>
            </a:r>
            <a:r>
              <a:rPr kumimoji="1" lang="en-US" altLang="ja-JP" sz="2400" dirty="0" smtClean="0"/>
              <a:t>7</a:t>
            </a:r>
            <a:r>
              <a:rPr kumimoji="1" lang="ja-JP" altLang="en-US" sz="2400" dirty="0" smtClean="0"/>
              <a:t>日・</a:t>
            </a:r>
            <a:r>
              <a:rPr kumimoji="1" lang="en-US" altLang="ja-JP" sz="2400" dirty="0" smtClean="0"/>
              <a:t>59</a:t>
            </a:r>
            <a:r>
              <a:rPr kumimoji="1" lang="ja-JP" altLang="en-US" sz="2400" dirty="0" smtClean="0"/>
              <a:t>コマ　２年次・・・４日・２４コマ</a:t>
            </a:r>
            <a:endParaRPr kumimoji="1" lang="en-US" altLang="ja-JP" sz="2400" dirty="0" smtClean="0"/>
          </a:p>
          <a:p>
            <a:pPr marL="109728" indent="0">
              <a:buNone/>
            </a:pPr>
            <a:r>
              <a:rPr lang="ja-JP" altLang="en-US" sz="2400" dirty="0"/>
              <a:t>　</a:t>
            </a:r>
            <a:r>
              <a:rPr lang="ja-JP" altLang="en-US" sz="2400" dirty="0" smtClean="0"/>
              <a:t>　１年次・・・</a:t>
            </a:r>
            <a:r>
              <a:rPr lang="en-US" altLang="ja-JP" sz="2400" dirty="0" smtClean="0"/>
              <a:t>HR</a:t>
            </a:r>
            <a:r>
              <a:rPr lang="ja-JP" altLang="en-US" sz="2400" dirty="0" smtClean="0"/>
              <a:t>のみ実施</a:t>
            </a:r>
            <a:endParaRPr kumimoji="1" lang="en-US" altLang="ja-JP" sz="2400" dirty="0"/>
          </a:p>
          <a:p>
            <a:r>
              <a:rPr kumimoji="1" lang="ja-JP" altLang="en-US" sz="2400" dirty="0" smtClean="0"/>
              <a:t>第</a:t>
            </a:r>
            <a:r>
              <a:rPr kumimoji="1" lang="en-US" altLang="ja-JP" sz="2400" dirty="0" smtClean="0"/>
              <a:t>2</a:t>
            </a:r>
            <a:r>
              <a:rPr kumimoji="1" lang="ja-JP" altLang="en-US" sz="2400" dirty="0" smtClean="0"/>
              <a:t>期：</a:t>
            </a:r>
            <a:r>
              <a:rPr kumimoji="1" lang="en-US" altLang="ja-JP" sz="2400" dirty="0" smtClean="0"/>
              <a:t>5</a:t>
            </a:r>
            <a:r>
              <a:rPr kumimoji="1" lang="ja-JP" altLang="en-US" sz="2400" dirty="0" smtClean="0"/>
              <a:t>月</a:t>
            </a:r>
            <a:r>
              <a:rPr kumimoji="1" lang="en-US" altLang="ja-JP" sz="2400" dirty="0" smtClean="0"/>
              <a:t>11</a:t>
            </a:r>
            <a:r>
              <a:rPr kumimoji="1" lang="ja-JP" altLang="en-US" sz="2400" dirty="0" smtClean="0"/>
              <a:t>日</a:t>
            </a:r>
            <a:r>
              <a:rPr kumimoji="1" lang="en-US" altLang="ja-JP" sz="2400" dirty="0" smtClean="0"/>
              <a:t>(</a:t>
            </a:r>
            <a:r>
              <a:rPr kumimoji="1" lang="ja-JP" altLang="en-US" sz="2400" dirty="0" smtClean="0"/>
              <a:t>月</a:t>
            </a:r>
            <a:r>
              <a:rPr lang="en-US" altLang="ja-JP" sz="2400" dirty="0"/>
              <a:t>)</a:t>
            </a:r>
            <a:r>
              <a:rPr kumimoji="1" lang="ja-JP" altLang="en-US" sz="2400" dirty="0" smtClean="0"/>
              <a:t>～</a:t>
            </a:r>
            <a:r>
              <a:rPr kumimoji="1" lang="en-US" altLang="ja-JP" sz="2400" dirty="0" smtClean="0"/>
              <a:t>5</a:t>
            </a:r>
            <a:r>
              <a:rPr kumimoji="1" lang="ja-JP" altLang="en-US" sz="2400" dirty="0" smtClean="0"/>
              <a:t>月</a:t>
            </a:r>
            <a:r>
              <a:rPr kumimoji="1" lang="en-US" altLang="ja-JP" sz="2400" dirty="0" smtClean="0"/>
              <a:t>29</a:t>
            </a:r>
            <a:r>
              <a:rPr kumimoji="1" lang="ja-JP" altLang="en-US" sz="2400" dirty="0" smtClean="0"/>
              <a:t>日</a:t>
            </a:r>
            <a:r>
              <a:rPr kumimoji="1" lang="en-US" altLang="ja-JP" sz="2400" dirty="0" smtClean="0"/>
              <a:t>(</a:t>
            </a:r>
            <a:r>
              <a:rPr kumimoji="1" lang="ja-JP" altLang="en-US" sz="2400" dirty="0" smtClean="0"/>
              <a:t>金</a:t>
            </a:r>
            <a:r>
              <a:rPr kumimoji="1" lang="en-US" altLang="ja-JP" sz="2400" dirty="0" smtClean="0"/>
              <a:t>)</a:t>
            </a:r>
            <a:r>
              <a:rPr kumimoji="1" lang="ja-JP" altLang="en-US" sz="2400" dirty="0" smtClean="0"/>
              <a:t>　３週</a:t>
            </a:r>
            <a:endParaRPr kumimoji="1" lang="en-US" altLang="ja-JP" sz="2400" dirty="0" smtClean="0"/>
          </a:p>
          <a:p>
            <a:pPr marL="109728" indent="0">
              <a:buNone/>
            </a:pPr>
            <a:r>
              <a:rPr lang="ja-JP" altLang="en-US" sz="2400" dirty="0"/>
              <a:t>　</a:t>
            </a:r>
            <a:r>
              <a:rPr lang="ja-JP" altLang="en-US" sz="2400" dirty="0" smtClean="0"/>
              <a:t>　３年次・・・</a:t>
            </a:r>
            <a:r>
              <a:rPr lang="en-US" altLang="ja-JP" sz="2400" dirty="0" smtClean="0"/>
              <a:t>9</a:t>
            </a:r>
            <a:r>
              <a:rPr lang="ja-JP" altLang="en-US" sz="2400" dirty="0" smtClean="0"/>
              <a:t>日・</a:t>
            </a:r>
            <a:r>
              <a:rPr lang="en-US" altLang="ja-JP" sz="2400" dirty="0" smtClean="0"/>
              <a:t>108</a:t>
            </a:r>
            <a:r>
              <a:rPr lang="ja-JP" altLang="en-US" sz="2400" dirty="0" smtClean="0"/>
              <a:t>コマ　２年次・・・６日・３６コマ</a:t>
            </a:r>
            <a:endParaRPr lang="en-US" altLang="ja-JP" sz="2400" dirty="0" smtClean="0"/>
          </a:p>
          <a:p>
            <a:pPr marL="109728" indent="0">
              <a:buNone/>
            </a:pPr>
            <a:r>
              <a:rPr kumimoji="1" lang="ja-JP" altLang="en-US" sz="2400" dirty="0"/>
              <a:t>　</a:t>
            </a:r>
            <a:r>
              <a:rPr kumimoji="1" lang="ja-JP" altLang="en-US" sz="2400" dirty="0" smtClean="0"/>
              <a:t>　１年次・・・６日・１２コマ</a:t>
            </a:r>
            <a:endParaRPr lang="en-US" altLang="ja-JP" sz="2400" dirty="0"/>
          </a:p>
          <a:p>
            <a:pPr marL="109728" indent="0">
              <a:buNone/>
            </a:pPr>
            <a:endParaRPr kumimoji="1" lang="en-US" altLang="ja-JP" sz="2400" b="1" dirty="0" smtClean="0">
              <a:solidFill>
                <a:srgbClr val="FF0000"/>
              </a:solidFill>
            </a:endParaRPr>
          </a:p>
          <a:p>
            <a:pPr marL="109728" indent="0">
              <a:buNone/>
            </a:pPr>
            <a:r>
              <a:rPr kumimoji="1" lang="ja-JP" altLang="en-US" sz="2400" b="1" dirty="0" smtClean="0">
                <a:solidFill>
                  <a:srgbClr val="FF0000"/>
                </a:solidFill>
              </a:rPr>
              <a:t>全年次、国数英理社の５教科、学校</a:t>
            </a:r>
            <a:r>
              <a:rPr lang="ja-JP" altLang="en-US" sz="2400" b="1" dirty="0">
                <a:solidFill>
                  <a:srgbClr val="FF0000"/>
                </a:solidFill>
              </a:rPr>
              <a:t>全体</a:t>
            </a:r>
            <a:r>
              <a:rPr kumimoji="1" lang="ja-JP" altLang="en-US" sz="2400" b="1" dirty="0" smtClean="0">
                <a:solidFill>
                  <a:srgbClr val="FF0000"/>
                </a:solidFill>
              </a:rPr>
              <a:t>で実施</a:t>
            </a:r>
            <a:endParaRPr kumimoji="1" lang="ja-JP" altLang="en-US" sz="2400" b="1" dirty="0">
              <a:solidFill>
                <a:srgbClr val="FF0000"/>
              </a:solidFill>
            </a:endParaRP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１．オンライン授業の概要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13179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755984"/>
          </a:xfrm>
        </p:spPr>
        <p:txBody>
          <a:bodyPr>
            <a:normAutofit/>
          </a:bodyPr>
          <a:lstStyle/>
          <a:p>
            <a:r>
              <a:rPr kumimoji="1" lang="ja-JP" altLang="en-US" sz="2400" dirty="0" smtClean="0"/>
              <a:t>（</a:t>
            </a:r>
            <a:r>
              <a:rPr lang="ja-JP" altLang="en-US" sz="2400" dirty="0"/>
              <a:t>３</a:t>
            </a:r>
            <a:r>
              <a:rPr kumimoji="1" lang="ja-JP" altLang="en-US" sz="2400" dirty="0" smtClean="0"/>
              <a:t>）時程</a:t>
            </a:r>
            <a:endParaRPr kumimoji="1" lang="en-US" altLang="ja-JP" sz="2400" dirty="0" smtClean="0"/>
          </a:p>
          <a:p>
            <a:pPr marL="109728" indent="0">
              <a:buNone/>
            </a:pPr>
            <a:r>
              <a:rPr lang="ja-JP" altLang="en-US" sz="2400" dirty="0" smtClean="0"/>
              <a:t>　</a:t>
            </a:r>
            <a:r>
              <a:rPr lang="en-US" altLang="ja-JP" sz="2400" dirty="0" smtClean="0"/>
              <a:t>9:00</a:t>
            </a:r>
            <a:r>
              <a:rPr lang="ja-JP" altLang="en-US" sz="2400" dirty="0"/>
              <a:t>～</a:t>
            </a:r>
            <a:r>
              <a:rPr lang="en-US" altLang="ja-JP" sz="2400" dirty="0"/>
              <a:t>9:05 </a:t>
            </a:r>
            <a:r>
              <a:rPr lang="ja-JP" altLang="en-US" sz="2400" dirty="0"/>
              <a:t>出席</a:t>
            </a:r>
            <a:r>
              <a:rPr lang="ja-JP" altLang="en-US" sz="2400" dirty="0" smtClean="0"/>
              <a:t>確認</a:t>
            </a:r>
            <a:endParaRPr lang="en-US" altLang="ja-JP" sz="2400" dirty="0" smtClean="0"/>
          </a:p>
          <a:p>
            <a:pPr marL="109728" indent="0">
              <a:buNone/>
            </a:pPr>
            <a:r>
              <a:rPr lang="ja-JP" altLang="en-US" sz="2400" dirty="0"/>
              <a:t>　</a:t>
            </a:r>
            <a:r>
              <a:rPr lang="en-US" altLang="ja-JP" sz="2400" dirty="0" smtClean="0"/>
              <a:t>9:05</a:t>
            </a:r>
            <a:r>
              <a:rPr lang="ja-JP" altLang="en-US" sz="2400" dirty="0"/>
              <a:t>～</a:t>
            </a:r>
            <a:r>
              <a:rPr lang="en-US" altLang="ja-JP" sz="2400" dirty="0"/>
              <a:t>9:35 </a:t>
            </a:r>
            <a:r>
              <a:rPr lang="ja-JP" altLang="en-US" sz="2400" dirty="0" smtClean="0"/>
              <a:t>授業　　　　　　</a:t>
            </a:r>
            <a:r>
              <a:rPr lang="ja-JP" altLang="en-US" sz="2400" dirty="0" smtClean="0">
                <a:solidFill>
                  <a:srgbClr val="FF0000"/>
                </a:solidFill>
              </a:rPr>
              <a:t>１講座</a:t>
            </a:r>
            <a:r>
              <a:rPr lang="en-US" altLang="ja-JP" sz="2400" dirty="0" smtClean="0">
                <a:solidFill>
                  <a:srgbClr val="FF0000"/>
                </a:solidFill>
              </a:rPr>
              <a:t>40</a:t>
            </a:r>
            <a:r>
              <a:rPr lang="ja-JP" altLang="en-US" sz="2400" dirty="0" smtClean="0">
                <a:solidFill>
                  <a:srgbClr val="FF0000"/>
                </a:solidFill>
              </a:rPr>
              <a:t>分</a:t>
            </a:r>
            <a:endParaRPr lang="en-US" altLang="ja-JP" sz="2400" dirty="0">
              <a:solidFill>
                <a:srgbClr val="FF0000"/>
              </a:solidFill>
            </a:endParaRPr>
          </a:p>
          <a:p>
            <a:pPr marL="109728" indent="0">
              <a:buNone/>
            </a:pPr>
            <a:r>
              <a:rPr lang="ja-JP" altLang="en-US" sz="2400" dirty="0" smtClean="0"/>
              <a:t>　</a:t>
            </a:r>
            <a:r>
              <a:rPr lang="en-US" altLang="ja-JP" sz="2400" dirty="0" smtClean="0"/>
              <a:t>9:35</a:t>
            </a:r>
            <a:r>
              <a:rPr lang="ja-JP" altLang="en-US" sz="2400" dirty="0"/>
              <a:t>～</a:t>
            </a:r>
            <a:r>
              <a:rPr lang="en-US" altLang="ja-JP" sz="2400" dirty="0"/>
              <a:t>9:40 </a:t>
            </a:r>
            <a:r>
              <a:rPr lang="ja-JP" altLang="en-US" sz="2400" dirty="0"/>
              <a:t>質疑</a:t>
            </a:r>
            <a:r>
              <a:rPr lang="ja-JP" altLang="en-US" sz="2400" dirty="0" smtClean="0"/>
              <a:t>応答　　　　</a:t>
            </a:r>
            <a:endParaRPr lang="en-US" altLang="ja-JP" sz="2400" dirty="0"/>
          </a:p>
          <a:p>
            <a:r>
              <a:rPr lang="ja-JP" altLang="en-US" sz="2400" dirty="0" smtClean="0"/>
              <a:t>　　　　　　　　　　　　　　　　　　</a:t>
            </a:r>
            <a:r>
              <a:rPr kumimoji="1" lang="ja-JP" altLang="en-US" sz="2400" dirty="0" smtClean="0"/>
              <a:t>　</a:t>
            </a:r>
            <a:r>
              <a:rPr kumimoji="1" lang="ja-JP" altLang="en-US" dirty="0" smtClean="0"/>
              <a:t>　　　　　　　　　　　　　</a:t>
            </a:r>
            <a:r>
              <a:rPr kumimoji="1" lang="ja-JP" altLang="en-US" dirty="0"/>
              <a:t>　</a:t>
            </a:r>
            <a:r>
              <a:rPr kumimoji="1" lang="ja-JP" altLang="en-US" dirty="0" smtClean="0"/>
              <a:t>　　　　　　　　　　　　　　　　　　　</a:t>
            </a:r>
            <a:endParaRPr kumimoji="1" lang="en-US" altLang="ja-JP" dirty="0" smtClean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１．オンライン授業の概要</a:t>
            </a:r>
            <a:endParaRPr kumimoji="1" lang="ja-JP" altLang="en-US" dirty="0"/>
          </a:p>
        </p:txBody>
      </p:sp>
      <p:pic>
        <p:nvPicPr>
          <p:cNvPr id="5" name="図 4" descr="ã‡ªã…³ã…©ã‡¤ã…³æ”‹æ¥ æŽ‡éŒﬁå›².xlsx - Google Chrome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79" t="33741" r="57234" b="42800"/>
          <a:stretch/>
        </p:blipFill>
        <p:spPr>
          <a:xfrm>
            <a:off x="1115616" y="3114103"/>
            <a:ext cx="6840760" cy="3305319"/>
          </a:xfrm>
          <a:prstGeom prst="rect">
            <a:avLst/>
          </a:prstGeom>
        </p:spPr>
      </p:pic>
      <p:sp>
        <p:nvSpPr>
          <p:cNvPr id="6" name="右中かっこ 5"/>
          <p:cNvSpPr/>
          <p:nvPr/>
        </p:nvSpPr>
        <p:spPr>
          <a:xfrm>
            <a:off x="3923928" y="1988840"/>
            <a:ext cx="360040" cy="1125263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4435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755984"/>
          </a:xfrm>
        </p:spPr>
        <p:txBody>
          <a:bodyPr>
            <a:normAutofit/>
          </a:bodyPr>
          <a:lstStyle/>
          <a:p>
            <a:r>
              <a:rPr kumimoji="1" lang="ja-JP" altLang="en-US" sz="2400" dirty="0" smtClean="0"/>
              <a:t>（</a:t>
            </a:r>
            <a:r>
              <a:rPr lang="ja-JP" altLang="en-US" sz="2400" dirty="0"/>
              <a:t>４</a:t>
            </a:r>
            <a:r>
              <a:rPr kumimoji="1" lang="ja-JP" altLang="en-US" sz="2400" dirty="0" smtClean="0"/>
              <a:t>）使用機材</a:t>
            </a:r>
            <a:endParaRPr kumimoji="1" lang="en-US" altLang="ja-JP" sz="2400" dirty="0" smtClean="0"/>
          </a:p>
          <a:p>
            <a:r>
              <a:rPr lang="ja-JP" altLang="en-US" sz="2400" dirty="0" smtClean="0"/>
              <a:t>　講義室（普通教室）を使用</a:t>
            </a:r>
            <a:endParaRPr lang="en-US" altLang="ja-JP" sz="2400" dirty="0" smtClean="0"/>
          </a:p>
          <a:p>
            <a:r>
              <a:rPr lang="ja-JP" altLang="en-US" sz="2400" dirty="0"/>
              <a:t>　</a:t>
            </a:r>
            <a:r>
              <a:rPr lang="ja-JP" altLang="en-US" sz="2400" dirty="0" smtClean="0"/>
              <a:t>タブレット（</a:t>
            </a:r>
            <a:r>
              <a:rPr lang="en-US" altLang="ja-JP" sz="2400" dirty="0" smtClean="0"/>
              <a:t>iPad 32GB </a:t>
            </a:r>
            <a:r>
              <a:rPr lang="en-US" altLang="ja-JP" sz="2400" dirty="0" err="1" smtClean="0"/>
              <a:t>Wifi</a:t>
            </a:r>
            <a:r>
              <a:rPr lang="ja-JP" altLang="en-US" sz="2400" dirty="0" smtClean="0"/>
              <a:t>専用）</a:t>
            </a:r>
            <a:endParaRPr lang="en-US" altLang="ja-JP" sz="2400" dirty="0" smtClean="0"/>
          </a:p>
          <a:p>
            <a:r>
              <a:rPr lang="ja-JP" altLang="en-US" sz="2400" dirty="0"/>
              <a:t>　</a:t>
            </a:r>
            <a:r>
              <a:rPr lang="ja-JP" altLang="en-US" sz="2400" dirty="0" smtClean="0"/>
              <a:t>ポータブル</a:t>
            </a:r>
            <a:r>
              <a:rPr lang="en-US" altLang="ja-JP" sz="2400" dirty="0" err="1" smtClean="0"/>
              <a:t>Wifi</a:t>
            </a:r>
            <a:r>
              <a:rPr lang="ja-JP" altLang="en-US" sz="2400" dirty="0" smtClean="0"/>
              <a:t>ルーター</a:t>
            </a:r>
            <a:r>
              <a:rPr lang="ja-JP" altLang="en-US" sz="2400" b="1" dirty="0" smtClean="0">
                <a:solidFill>
                  <a:srgbClr val="FF0000"/>
                </a:solidFill>
              </a:rPr>
              <a:t>（</a:t>
            </a:r>
            <a:r>
              <a:rPr lang="en-US" altLang="ja-JP" sz="2400" b="1" dirty="0" smtClean="0">
                <a:solidFill>
                  <a:srgbClr val="FF0000"/>
                </a:solidFill>
              </a:rPr>
              <a:t>※</a:t>
            </a:r>
            <a:r>
              <a:rPr lang="ja-JP" altLang="en-US" sz="2400" b="1" dirty="0" smtClean="0">
                <a:solidFill>
                  <a:srgbClr val="FF0000"/>
                </a:solidFill>
              </a:rPr>
              <a:t>レンタル品）</a:t>
            </a:r>
            <a:endParaRPr lang="en-US" altLang="ja-JP" sz="2400" b="1" dirty="0">
              <a:solidFill>
                <a:srgbClr val="FF0000"/>
              </a:solidFill>
            </a:endParaRPr>
          </a:p>
          <a:p>
            <a:r>
              <a:rPr lang="ja-JP" altLang="en-US" sz="2400" dirty="0" smtClean="0"/>
              <a:t>　</a:t>
            </a:r>
            <a:r>
              <a:rPr lang="en-US" altLang="ja-JP" sz="2400" dirty="0" smtClean="0"/>
              <a:t>Lightning</a:t>
            </a:r>
            <a:r>
              <a:rPr lang="ja-JP" altLang="en-US" sz="2400" dirty="0"/>
              <a:t> </a:t>
            </a:r>
            <a:r>
              <a:rPr lang="en-US" altLang="ja-JP" sz="2400" dirty="0" smtClean="0"/>
              <a:t>to Digital AV </a:t>
            </a:r>
            <a:r>
              <a:rPr lang="ja-JP" altLang="en-US" sz="2400" dirty="0" smtClean="0"/>
              <a:t>アダプタ</a:t>
            </a:r>
            <a:endParaRPr lang="en-US" altLang="ja-JP" sz="2400" dirty="0" smtClean="0"/>
          </a:p>
          <a:p>
            <a:r>
              <a:rPr lang="ja-JP" altLang="en-US" sz="2400" dirty="0"/>
              <a:t>　</a:t>
            </a:r>
            <a:r>
              <a:rPr lang="ja-JP" altLang="en-US" sz="2400" dirty="0" smtClean="0"/>
              <a:t>液晶モニタ</a:t>
            </a:r>
            <a:endParaRPr lang="en-US" altLang="ja-JP" sz="2400" dirty="0" smtClean="0"/>
          </a:p>
          <a:p>
            <a:r>
              <a:rPr lang="ja-JP" altLang="en-US" sz="2400" dirty="0"/>
              <a:t>　</a:t>
            </a:r>
            <a:r>
              <a:rPr lang="ja-JP" altLang="en-US" sz="2400" dirty="0" smtClean="0"/>
              <a:t>タブレット用スタンド</a:t>
            </a:r>
            <a:endParaRPr lang="en-US" altLang="ja-JP" sz="2400" dirty="0" smtClean="0"/>
          </a:p>
          <a:p>
            <a:r>
              <a:rPr lang="ja-JP" altLang="en-US" sz="2400" dirty="0"/>
              <a:t>　</a:t>
            </a:r>
            <a:r>
              <a:rPr lang="ja-JP" altLang="en-US" sz="2400" dirty="0" smtClean="0"/>
              <a:t>プロジェクタ・ホワイトボード</a:t>
            </a:r>
            <a:endParaRPr lang="en-US" altLang="ja-JP" sz="2400" dirty="0" smtClean="0"/>
          </a:p>
          <a:p>
            <a:r>
              <a:rPr lang="ja-JP" altLang="en-US" sz="2400" dirty="0"/>
              <a:t>　</a:t>
            </a:r>
            <a:r>
              <a:rPr lang="ja-JP" altLang="en-US" sz="2400" dirty="0" smtClean="0"/>
              <a:t>カーテンを暗幕に変更</a:t>
            </a:r>
            <a:endParaRPr lang="en-US" altLang="ja-JP" sz="2400" dirty="0" smtClean="0"/>
          </a:p>
          <a:p>
            <a:endParaRPr kumimoji="1" lang="en-US" altLang="ja-JP" dirty="0" smtClean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１．オンライン授業の概要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91313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755984"/>
          </a:xfrm>
        </p:spPr>
        <p:txBody>
          <a:bodyPr>
            <a:normAutofit/>
          </a:bodyPr>
          <a:lstStyle/>
          <a:p>
            <a:r>
              <a:rPr kumimoji="1" lang="ja-JP" altLang="en-US" sz="2400" dirty="0" smtClean="0"/>
              <a:t>（</a:t>
            </a:r>
            <a:r>
              <a:rPr lang="ja-JP" altLang="en-US" sz="2400" dirty="0"/>
              <a:t>５</a:t>
            </a:r>
            <a:r>
              <a:rPr kumimoji="1" lang="ja-JP" altLang="en-US" sz="2400" dirty="0" smtClean="0"/>
              <a:t>）導入までの経緯</a:t>
            </a:r>
            <a:endParaRPr kumimoji="1" lang="en-US" altLang="ja-JP" sz="2400" dirty="0" smtClean="0"/>
          </a:p>
          <a:p>
            <a:r>
              <a:rPr lang="ja-JP" altLang="en-US" sz="2400" dirty="0"/>
              <a:t>　（</a:t>
            </a:r>
            <a:r>
              <a:rPr lang="ja-JP" altLang="en-US" sz="1600" i="1" dirty="0" smtClean="0"/>
              <a:t>⓪　３月</a:t>
            </a:r>
            <a:r>
              <a:rPr lang="en-US" altLang="ja-JP" sz="1600" i="1" dirty="0" smtClean="0"/>
              <a:t>10</a:t>
            </a:r>
            <a:r>
              <a:rPr lang="ja-JP" altLang="en-US" sz="1600" i="1" dirty="0" smtClean="0"/>
              <a:t>日（火）数実研事務局会議　</a:t>
            </a:r>
            <a:r>
              <a:rPr lang="en-US" altLang="ja-JP" sz="1600" i="1" dirty="0" smtClean="0"/>
              <a:t>ZOOM</a:t>
            </a:r>
            <a:r>
              <a:rPr lang="ja-JP" altLang="en-US" sz="1600" i="1" dirty="0" smtClean="0"/>
              <a:t>にて</a:t>
            </a:r>
            <a:r>
              <a:rPr lang="ja-JP" altLang="en-US" sz="2400" dirty="0" smtClean="0"/>
              <a:t>）</a:t>
            </a:r>
            <a:endParaRPr kumimoji="1" lang="en-US" altLang="ja-JP" sz="3200" dirty="0" smtClean="0"/>
          </a:p>
          <a:p>
            <a:r>
              <a:rPr lang="ja-JP" altLang="en-US" sz="2400" dirty="0"/>
              <a:t>　</a:t>
            </a:r>
            <a:r>
              <a:rPr lang="ja-JP" altLang="en-US" sz="2400" dirty="0" smtClean="0"/>
              <a:t>①　３月</a:t>
            </a:r>
            <a:r>
              <a:rPr lang="en-US" altLang="ja-JP" sz="2400" dirty="0" smtClean="0"/>
              <a:t>16</a:t>
            </a:r>
            <a:r>
              <a:rPr lang="ja-JP" altLang="en-US" sz="2400" dirty="0" smtClean="0"/>
              <a:t>・１９日（月・木）２年次・数学科・教務部有志</a:t>
            </a:r>
            <a:endParaRPr lang="en-US" altLang="ja-JP" sz="2400" dirty="0" smtClean="0"/>
          </a:p>
          <a:p>
            <a:pPr marL="109728" indent="0">
              <a:buNone/>
            </a:pPr>
            <a:r>
              <a:rPr lang="ja-JP" altLang="en-US" sz="2400" dirty="0" smtClean="0"/>
              <a:t>　　　　・２</a:t>
            </a:r>
            <a:r>
              <a:rPr lang="ja-JP" altLang="ja-JP" sz="2400" dirty="0" smtClean="0"/>
              <a:t>年生</a:t>
            </a:r>
            <a:r>
              <a:rPr lang="ja-JP" altLang="en-US" sz="2400" dirty="0" smtClean="0"/>
              <a:t>に</a:t>
            </a:r>
            <a:r>
              <a:rPr lang="ja-JP" altLang="en-US" sz="2400" b="1" dirty="0" smtClean="0">
                <a:solidFill>
                  <a:srgbClr val="FF0000"/>
                </a:solidFill>
              </a:rPr>
              <a:t>試験的オンライン授業（</a:t>
            </a:r>
            <a:r>
              <a:rPr lang="ja-JP" altLang="en-US" sz="2400" b="1" dirty="0">
                <a:solidFill>
                  <a:srgbClr val="FF0000"/>
                </a:solidFill>
              </a:rPr>
              <a:t>数学</a:t>
            </a:r>
            <a:r>
              <a:rPr lang="ja-JP" altLang="en-US" sz="2400" b="1" dirty="0" smtClean="0">
                <a:solidFill>
                  <a:srgbClr val="FF0000"/>
                </a:solidFill>
              </a:rPr>
              <a:t>）実施</a:t>
            </a:r>
            <a:endParaRPr lang="en-US" altLang="ja-JP" sz="2400" b="1" dirty="0" smtClean="0">
              <a:solidFill>
                <a:srgbClr val="FF0000"/>
              </a:solidFill>
            </a:endParaRPr>
          </a:p>
          <a:p>
            <a:pPr marL="109728" indent="0">
              <a:buNone/>
            </a:pPr>
            <a:r>
              <a:rPr lang="ja-JP" altLang="en-US" sz="2400" dirty="0"/>
              <a:t>　</a:t>
            </a:r>
            <a:r>
              <a:rPr lang="ja-JP" altLang="en-US" sz="2400" dirty="0" smtClean="0"/>
              <a:t>　　　・</a:t>
            </a:r>
            <a:r>
              <a:rPr lang="en-US" altLang="ja-JP" sz="2400" dirty="0" smtClean="0"/>
              <a:t>ZOOM</a:t>
            </a:r>
            <a:r>
              <a:rPr lang="ja-JP" altLang="en-US" sz="2400" dirty="0"/>
              <a:t>を</a:t>
            </a:r>
            <a:r>
              <a:rPr lang="ja-JP" altLang="en-US" sz="2400" dirty="0" smtClean="0"/>
              <a:t>利用</a:t>
            </a:r>
            <a:r>
              <a:rPr lang="ja-JP" altLang="en-US" sz="2400" dirty="0"/>
              <a:t>　</a:t>
            </a:r>
            <a:r>
              <a:rPr lang="ja-JP" altLang="en-US" sz="2400" dirty="0" smtClean="0"/>
              <a:t>連絡メールと</a:t>
            </a:r>
            <a:r>
              <a:rPr lang="en-US" altLang="ja-JP" sz="2400" dirty="0" smtClean="0"/>
              <a:t>HP</a:t>
            </a:r>
            <a:r>
              <a:rPr lang="ja-JP" altLang="en-US" sz="2400" dirty="0" smtClean="0"/>
              <a:t>で</a:t>
            </a:r>
            <a:r>
              <a:rPr lang="ja-JP" altLang="en-US" sz="2400" dirty="0"/>
              <a:t>告知</a:t>
            </a:r>
            <a:endParaRPr lang="ja-JP" altLang="ja-JP" sz="2400" dirty="0"/>
          </a:p>
          <a:p>
            <a:r>
              <a:rPr lang="ja-JP" altLang="en-US" sz="2400" dirty="0" smtClean="0"/>
              <a:t>　②</a:t>
            </a:r>
            <a:r>
              <a:rPr lang="ja-JP" altLang="en-US" sz="2400" dirty="0"/>
              <a:t>　</a:t>
            </a:r>
            <a:r>
              <a:rPr lang="ja-JP" altLang="en-US" sz="2400" dirty="0" smtClean="0"/>
              <a:t>４月１０日（金）　部長主任会議</a:t>
            </a:r>
            <a:endParaRPr lang="en-US" altLang="ja-JP" sz="2400" dirty="0"/>
          </a:p>
          <a:p>
            <a:pPr marL="109728" indent="0">
              <a:buNone/>
            </a:pPr>
            <a:r>
              <a:rPr lang="ja-JP" altLang="en-US" sz="2400" dirty="0"/>
              <a:t>　</a:t>
            </a:r>
            <a:r>
              <a:rPr lang="ja-JP" altLang="en-US" sz="2400" dirty="0" smtClean="0"/>
              <a:t>　　　・休校になった場合の対応について議論</a:t>
            </a:r>
            <a:endParaRPr lang="en-US" altLang="ja-JP" sz="2400" dirty="0" smtClean="0"/>
          </a:p>
          <a:p>
            <a:pPr marL="109728" indent="0">
              <a:buNone/>
            </a:pPr>
            <a:r>
              <a:rPr lang="ja-JP" altLang="en-US" sz="2400" dirty="0"/>
              <a:t>　</a:t>
            </a:r>
            <a:r>
              <a:rPr lang="ja-JP" altLang="en-US" sz="2400" dirty="0" smtClean="0"/>
              <a:t>　　　・</a:t>
            </a:r>
            <a:r>
              <a:rPr lang="ja-JP" altLang="en-US" sz="2400" u="sng" dirty="0" smtClean="0">
                <a:solidFill>
                  <a:srgbClr val="0070C0"/>
                </a:solidFill>
              </a:rPr>
              <a:t>全校生徒へのアンケート</a:t>
            </a:r>
            <a:r>
              <a:rPr lang="ja-JP" altLang="en-US" sz="2400" dirty="0" smtClean="0"/>
              <a:t>を参考</a:t>
            </a:r>
            <a:endParaRPr lang="en-US" altLang="ja-JP" sz="2400" dirty="0" smtClean="0"/>
          </a:p>
          <a:p>
            <a:pPr marL="109728" indent="0">
              <a:buNone/>
            </a:pPr>
            <a:r>
              <a:rPr lang="ja-JP" altLang="en-US" sz="2400" dirty="0"/>
              <a:t>　</a:t>
            </a:r>
            <a:r>
              <a:rPr lang="ja-JP" altLang="en-US" sz="2400" dirty="0" smtClean="0"/>
              <a:t> 　③　４月１０日（金）</a:t>
            </a:r>
            <a:r>
              <a:rPr lang="ja-JP" altLang="en-US" sz="2400" dirty="0"/>
              <a:t>　</a:t>
            </a:r>
            <a:r>
              <a:rPr lang="ja-JP" altLang="en-US" sz="2400" dirty="0" smtClean="0"/>
              <a:t>総務・教務・進路・年次担当会議</a:t>
            </a:r>
            <a:endParaRPr lang="en-US" altLang="ja-JP" sz="2400" dirty="0" smtClean="0"/>
          </a:p>
          <a:p>
            <a:pPr marL="109728" indent="0">
              <a:buNone/>
            </a:pPr>
            <a:r>
              <a:rPr lang="ja-JP" altLang="en-US" sz="2400" dirty="0"/>
              <a:t>　</a:t>
            </a:r>
            <a:r>
              <a:rPr lang="ja-JP" altLang="en-US" sz="2400" dirty="0" smtClean="0"/>
              <a:t>　　　・オンライン授業開始に向けたハードの検討</a:t>
            </a:r>
            <a:endParaRPr lang="en-US" altLang="ja-JP" sz="2400" dirty="0" smtClean="0"/>
          </a:p>
          <a:p>
            <a:pPr marL="109728" indent="0">
              <a:buNone/>
            </a:pPr>
            <a:r>
              <a:rPr lang="ja-JP" altLang="en-US" sz="2400" dirty="0"/>
              <a:t>　</a:t>
            </a:r>
            <a:r>
              <a:rPr lang="ja-JP" altLang="en-US" sz="2400" dirty="0" smtClean="0"/>
              <a:t>　　　</a:t>
            </a:r>
            <a:r>
              <a:rPr lang="ja-JP" altLang="en-US" sz="2400" b="1" i="1" u="sng" dirty="0" smtClean="0">
                <a:solidFill>
                  <a:srgbClr val="FF0000"/>
                </a:solidFill>
              </a:rPr>
              <a:t>管理職と手稲高校後援会による費用の検討</a:t>
            </a:r>
            <a:r>
              <a:rPr lang="ja-JP" altLang="en-US" b="1" dirty="0" smtClean="0">
                <a:solidFill>
                  <a:srgbClr val="0070C0"/>
                </a:solidFill>
              </a:rPr>
              <a:t>　　　　</a:t>
            </a:r>
            <a:r>
              <a:rPr kumimoji="1" lang="ja-JP" altLang="en-US" b="1" dirty="0">
                <a:solidFill>
                  <a:srgbClr val="0070C0"/>
                </a:solidFill>
              </a:rPr>
              <a:t>　</a:t>
            </a:r>
            <a:r>
              <a:rPr kumimoji="1" lang="ja-JP" altLang="en-US" b="1" dirty="0" smtClean="0">
                <a:solidFill>
                  <a:srgbClr val="0070C0"/>
                </a:solidFill>
              </a:rPr>
              <a:t>　　　　　　　　　　　　　　　　　　　</a:t>
            </a:r>
            <a:endParaRPr kumimoji="1" lang="en-US" altLang="ja-JP" b="1" dirty="0" smtClean="0">
              <a:solidFill>
                <a:srgbClr val="0070C0"/>
              </a:solidFill>
            </a:endParaRP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１．オンライン授業の概要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30550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755984"/>
          </a:xfrm>
        </p:spPr>
        <p:txBody>
          <a:bodyPr>
            <a:normAutofit/>
          </a:bodyPr>
          <a:lstStyle/>
          <a:p>
            <a:r>
              <a:rPr kumimoji="1" lang="ja-JP" altLang="en-US" sz="2400" dirty="0" smtClean="0"/>
              <a:t>（</a:t>
            </a:r>
            <a:r>
              <a:rPr lang="ja-JP" altLang="en-US" sz="2400" dirty="0"/>
              <a:t>５</a:t>
            </a:r>
            <a:r>
              <a:rPr kumimoji="1" lang="ja-JP" altLang="en-US" sz="2400" dirty="0" smtClean="0"/>
              <a:t>）導入までの経緯</a:t>
            </a:r>
            <a:endParaRPr kumimoji="1" lang="en-US" altLang="ja-JP" sz="2400" dirty="0" smtClean="0"/>
          </a:p>
          <a:p>
            <a:r>
              <a:rPr lang="ja-JP" altLang="en-US" sz="2400" dirty="0"/>
              <a:t>　</a:t>
            </a:r>
            <a:r>
              <a:rPr lang="ja-JP" altLang="en-US" sz="2400" dirty="0" smtClean="0"/>
              <a:t>④　</a:t>
            </a:r>
            <a:r>
              <a:rPr lang="en-US" altLang="ja-JP" sz="2400" dirty="0" smtClean="0"/>
              <a:t>4</a:t>
            </a:r>
            <a:r>
              <a:rPr lang="ja-JP" altLang="en-US" sz="2400" dirty="0" smtClean="0"/>
              <a:t>月</a:t>
            </a:r>
            <a:r>
              <a:rPr lang="en-US" altLang="ja-JP" sz="2400" dirty="0" smtClean="0"/>
              <a:t>11</a:t>
            </a:r>
            <a:r>
              <a:rPr lang="ja-JP" altLang="en-US" sz="2400" dirty="0" smtClean="0"/>
              <a:t>・</a:t>
            </a:r>
            <a:r>
              <a:rPr lang="en-US" altLang="ja-JP" sz="2400" dirty="0" smtClean="0"/>
              <a:t>12</a:t>
            </a:r>
            <a:r>
              <a:rPr lang="ja-JP" altLang="en-US" sz="2400" dirty="0" smtClean="0"/>
              <a:t>日（土・日）　</a:t>
            </a:r>
            <a:endParaRPr lang="en-US" altLang="ja-JP" sz="2400" dirty="0" smtClean="0"/>
          </a:p>
          <a:p>
            <a:r>
              <a:rPr lang="en-US" altLang="ja-JP" sz="2400" dirty="0"/>
              <a:t> </a:t>
            </a:r>
            <a:r>
              <a:rPr lang="en-US" altLang="ja-JP" sz="2400" dirty="0" smtClean="0"/>
              <a:t>     </a:t>
            </a:r>
            <a:r>
              <a:rPr lang="ja-JP" altLang="en-US" sz="2400" dirty="0" smtClean="0"/>
              <a:t>・オンライン授業原案作成</a:t>
            </a:r>
            <a:endParaRPr lang="en-US" altLang="ja-JP" sz="2400" dirty="0" smtClean="0"/>
          </a:p>
          <a:p>
            <a:r>
              <a:rPr lang="ja-JP" altLang="en-US" sz="2400" dirty="0"/>
              <a:t>　⑤</a:t>
            </a:r>
            <a:r>
              <a:rPr lang="ja-JP" altLang="en-US" sz="2400" dirty="0" smtClean="0"/>
              <a:t>　４月</a:t>
            </a:r>
            <a:r>
              <a:rPr lang="en-US" altLang="ja-JP" sz="2400" dirty="0" smtClean="0"/>
              <a:t>14</a:t>
            </a:r>
            <a:r>
              <a:rPr lang="ja-JP" altLang="en-US" sz="2400" dirty="0" smtClean="0"/>
              <a:t>・</a:t>
            </a:r>
            <a:r>
              <a:rPr lang="en-US" altLang="ja-JP" sz="2400" dirty="0" smtClean="0"/>
              <a:t>15</a:t>
            </a:r>
            <a:r>
              <a:rPr lang="ja-JP" altLang="en-US" sz="2400" dirty="0" smtClean="0"/>
              <a:t>日（火・水）年次会議</a:t>
            </a:r>
            <a:endParaRPr lang="en-US" altLang="ja-JP" sz="2400" dirty="0" smtClean="0"/>
          </a:p>
          <a:p>
            <a:r>
              <a:rPr lang="ja-JP" altLang="en-US" sz="2400" dirty="0"/>
              <a:t>　</a:t>
            </a:r>
            <a:r>
              <a:rPr lang="ja-JP" altLang="en-US" sz="2400" dirty="0" smtClean="0"/>
              <a:t>　　・運用面の課題や実施の具体的検討</a:t>
            </a:r>
            <a:endParaRPr lang="en-US" altLang="ja-JP" sz="2400" dirty="0" smtClean="0"/>
          </a:p>
          <a:p>
            <a:r>
              <a:rPr lang="ja-JP" altLang="en-US" sz="2400" dirty="0"/>
              <a:t>　</a:t>
            </a:r>
            <a:r>
              <a:rPr lang="ja-JP" altLang="en-US" sz="2400" dirty="0" smtClean="0"/>
              <a:t>　　・３年次教員向け研修</a:t>
            </a:r>
            <a:endParaRPr lang="en-US" altLang="ja-JP" sz="2400" dirty="0" smtClean="0"/>
          </a:p>
          <a:p>
            <a:r>
              <a:rPr lang="ja-JP" altLang="en-US" sz="2400" dirty="0"/>
              <a:t>　</a:t>
            </a:r>
            <a:r>
              <a:rPr lang="ja-JP" altLang="en-US" sz="2400" dirty="0" smtClean="0"/>
              <a:t>　　・２年次教員向け研修</a:t>
            </a:r>
            <a:r>
              <a:rPr lang="ja-JP" altLang="en-US" sz="2400" dirty="0"/>
              <a:t>　</a:t>
            </a:r>
            <a:r>
              <a:rPr lang="ja-JP" altLang="en-US" sz="2400" dirty="0" smtClean="0"/>
              <a:t>　</a:t>
            </a:r>
            <a:endParaRPr lang="en-US" altLang="ja-JP" sz="2400" dirty="0" smtClean="0"/>
          </a:p>
          <a:p>
            <a:r>
              <a:rPr lang="ja-JP" altLang="en-US" sz="2400" dirty="0"/>
              <a:t>　⑥</a:t>
            </a:r>
            <a:r>
              <a:rPr lang="ja-JP" altLang="en-US" sz="2400" dirty="0" smtClean="0"/>
              <a:t>　</a:t>
            </a:r>
            <a:r>
              <a:rPr lang="ja-JP" altLang="en-US" sz="2400" b="1" u="sng" dirty="0" smtClean="0">
                <a:solidFill>
                  <a:srgbClr val="0070C0"/>
                </a:solidFill>
              </a:rPr>
              <a:t>４月１７日（金）生徒連絡</a:t>
            </a:r>
            <a:endParaRPr lang="en-US" altLang="ja-JP" sz="2400" b="1" u="sng" dirty="0" smtClean="0">
              <a:solidFill>
                <a:srgbClr val="0070C0"/>
              </a:solidFill>
            </a:endParaRPr>
          </a:p>
          <a:p>
            <a:r>
              <a:rPr lang="ja-JP" altLang="en-US" sz="2400" dirty="0"/>
              <a:t>　⑦</a:t>
            </a:r>
            <a:r>
              <a:rPr lang="ja-JP" altLang="en-US" sz="2400" dirty="0" smtClean="0">
                <a:solidFill>
                  <a:srgbClr val="0070C0"/>
                </a:solidFill>
              </a:rPr>
              <a:t>　</a:t>
            </a:r>
            <a:r>
              <a:rPr lang="en-US" altLang="ja-JP" sz="2400" b="1" u="sng" dirty="0" smtClean="0">
                <a:solidFill>
                  <a:srgbClr val="FF0000"/>
                </a:solidFill>
              </a:rPr>
              <a:t>4</a:t>
            </a:r>
            <a:r>
              <a:rPr lang="ja-JP" altLang="en-US" sz="2400" b="1" u="sng" dirty="0" smtClean="0">
                <a:solidFill>
                  <a:srgbClr val="FF0000"/>
                </a:solidFill>
              </a:rPr>
              <a:t>月</a:t>
            </a:r>
            <a:r>
              <a:rPr lang="en-US" altLang="ja-JP" sz="2400" b="1" u="sng" dirty="0" smtClean="0">
                <a:solidFill>
                  <a:srgbClr val="FF0000"/>
                </a:solidFill>
              </a:rPr>
              <a:t>20</a:t>
            </a:r>
            <a:r>
              <a:rPr lang="ja-JP" altLang="en-US" sz="2400" b="1" u="sng" dirty="0" smtClean="0">
                <a:solidFill>
                  <a:srgbClr val="FF0000"/>
                </a:solidFill>
              </a:rPr>
              <a:t>日</a:t>
            </a:r>
            <a:r>
              <a:rPr lang="ja-JP" altLang="en-US" sz="2400" b="1" u="sng" dirty="0">
                <a:solidFill>
                  <a:srgbClr val="FF0000"/>
                </a:solidFill>
              </a:rPr>
              <a:t>（月）からオンライン授業開始</a:t>
            </a:r>
            <a:endParaRPr lang="en-US" altLang="ja-JP" sz="2400" b="1" u="sng" dirty="0" smtClean="0">
              <a:solidFill>
                <a:srgbClr val="FF0000"/>
              </a:solidFill>
            </a:endParaRPr>
          </a:p>
          <a:p>
            <a:pPr marL="109728" indent="0">
              <a:buNone/>
            </a:pPr>
            <a:endParaRPr lang="en-US" altLang="ja-JP" sz="2400" b="1" u="sng" dirty="0" smtClean="0">
              <a:solidFill>
                <a:srgbClr val="FF0000"/>
              </a:solidFill>
            </a:endParaRPr>
          </a:p>
          <a:p>
            <a:pPr marL="109728" indent="0">
              <a:buNone/>
            </a:pPr>
            <a:r>
              <a:rPr lang="ja-JP" altLang="en-US" b="1" u="sng" dirty="0" smtClean="0">
                <a:solidFill>
                  <a:srgbClr val="0070C0"/>
                </a:solidFill>
              </a:rPr>
              <a:t>　</a:t>
            </a:r>
            <a:r>
              <a:rPr lang="ja-JP" altLang="en-US" dirty="0" smtClean="0"/>
              <a:t>　　　　　　　　　　　　　</a:t>
            </a:r>
            <a:r>
              <a:rPr kumimoji="1" lang="ja-JP" altLang="en-US" dirty="0"/>
              <a:t>　</a:t>
            </a:r>
            <a:r>
              <a:rPr kumimoji="1" lang="ja-JP" altLang="en-US" dirty="0" smtClean="0"/>
              <a:t>　　　　　　　　　　　　　　　　　　　</a:t>
            </a:r>
            <a:endParaRPr kumimoji="1" lang="en-US" altLang="ja-JP" dirty="0" smtClean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１．オンライン授業の概要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24539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ビジネス">
  <a:themeElements>
    <a:clrScheme name="ビジネス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ビジネス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ビジネ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747</TotalTime>
  <Words>459</Words>
  <Application>Microsoft Office PowerPoint</Application>
  <PresentationFormat>画面に合わせる (4:3)</PresentationFormat>
  <Paragraphs>216</Paragraphs>
  <Slides>21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21</vt:i4>
      </vt:variant>
    </vt:vector>
  </HeadingPairs>
  <TitlesOfParts>
    <vt:vector size="22" baseType="lpstr">
      <vt:lpstr>ビジネス</vt:lpstr>
      <vt:lpstr>オンライン授業の実際</vt:lpstr>
      <vt:lpstr>紹介</vt:lpstr>
      <vt:lpstr>本日の流れ</vt:lpstr>
      <vt:lpstr>１．オンライン授業の概要</vt:lpstr>
      <vt:lpstr>１．オンライン授業の概要</vt:lpstr>
      <vt:lpstr>１．オンライン授業の概要</vt:lpstr>
      <vt:lpstr>１．オンライン授業の概要</vt:lpstr>
      <vt:lpstr>１．オンライン授業の概要</vt:lpstr>
      <vt:lpstr>１．オンライン授業の概要</vt:lpstr>
      <vt:lpstr>１．オンライン授業の概要</vt:lpstr>
      <vt:lpstr>１．オンライン授業の概要</vt:lpstr>
      <vt:lpstr>２．授業の実際</vt:lpstr>
      <vt:lpstr>２．授業の実際</vt:lpstr>
      <vt:lpstr>２．授業の実際</vt:lpstr>
      <vt:lpstr>３．生徒の反応</vt:lpstr>
      <vt:lpstr>３．生徒の反応</vt:lpstr>
      <vt:lpstr>３．生徒の反応</vt:lpstr>
      <vt:lpstr>４．今後の課題等</vt:lpstr>
      <vt:lpstr>４．今後の課題等</vt:lpstr>
      <vt:lpstr>４．今後の課題等</vt:lpstr>
      <vt:lpstr>おわりに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オンライン授業の実際</dc:title>
  <dc:creator>tomoya</dc:creator>
  <cp:lastModifiedBy>tomoya</cp:lastModifiedBy>
  <cp:revision>73</cp:revision>
  <dcterms:created xsi:type="dcterms:W3CDTF">2020-05-09T05:26:26Z</dcterms:created>
  <dcterms:modified xsi:type="dcterms:W3CDTF">2020-05-31T11:57:27Z</dcterms:modified>
</cp:coreProperties>
</file>