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2" r:id="rId3"/>
    <p:sldId id="274" r:id="rId4"/>
    <p:sldId id="279" r:id="rId5"/>
    <p:sldId id="291" r:id="rId6"/>
    <p:sldId id="296" r:id="rId7"/>
    <p:sldId id="294" r:id="rId8"/>
    <p:sldId id="297" r:id="rId9"/>
    <p:sldId id="290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>
        <p:scale>
          <a:sx n="50" d="100"/>
          <a:sy n="50" d="100"/>
        </p:scale>
        <p:origin x="-1056" y="-3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1EB-F78A-4A1E-9B20-E3DFAB85C5A9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2C3-F640-4F7B-B868-53EAE130B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78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1EB-F78A-4A1E-9B20-E3DFAB85C5A9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2C3-F640-4F7B-B868-53EAE130B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273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1EB-F78A-4A1E-9B20-E3DFAB85C5A9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2C3-F640-4F7B-B868-53EAE130B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005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1EB-F78A-4A1E-9B20-E3DFAB85C5A9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2C3-F640-4F7B-B868-53EAE130B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264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1EB-F78A-4A1E-9B20-E3DFAB85C5A9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2C3-F640-4F7B-B868-53EAE130B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556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1EB-F78A-4A1E-9B20-E3DFAB85C5A9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2C3-F640-4F7B-B868-53EAE130B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42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1EB-F78A-4A1E-9B20-E3DFAB85C5A9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2C3-F640-4F7B-B868-53EAE130B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33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1EB-F78A-4A1E-9B20-E3DFAB85C5A9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2C3-F640-4F7B-B868-53EAE130B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215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1EB-F78A-4A1E-9B20-E3DFAB85C5A9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2C3-F640-4F7B-B868-53EAE130B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668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1EB-F78A-4A1E-9B20-E3DFAB85C5A9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2C3-F640-4F7B-B868-53EAE130B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51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C1EB-F78A-4A1E-9B20-E3DFAB85C5A9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2C3-F640-4F7B-B868-53EAE130B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083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DC1EB-F78A-4A1E-9B20-E3DFAB85C5A9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D82C3-F640-4F7B-B868-53EAE130B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884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連立</a:t>
            </a:r>
            <a:r>
              <a:rPr lang="ja-JP" altLang="en-US" dirty="0" smtClean="0">
                <a:solidFill>
                  <a:srgbClr val="FF0000"/>
                </a:solidFill>
              </a:rPr>
              <a:t>不等式の表す</a:t>
            </a:r>
            <a:r>
              <a:rPr kumimoji="1" lang="ja-JP" altLang="en-US" dirty="0" smtClean="0">
                <a:solidFill>
                  <a:srgbClr val="FF0000"/>
                </a:solidFill>
              </a:rPr>
              <a:t>領域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54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コンテンツ プレースホルダー 1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2675467"/>
                <a:ext cx="7920880" cy="3450696"/>
              </a:xfrm>
            </p:spPr>
            <p:txBody>
              <a:bodyPr>
                <a:normAutofit fontScale="40000" lnSpcReduction="20000"/>
              </a:bodyPr>
              <a:lstStyle/>
              <a:p>
                <a:pPr marL="0" indent="0">
                  <a:buNone/>
                </a:pPr>
                <a:r>
                  <a:rPr kumimoji="1" lang="ja-JP" altLang="en-US" dirty="0" smtClean="0"/>
                  <a:t>　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ja-JP" altLang="en-US" sz="9600" dirty="0">
                        <a:latin typeface="Cambria Math"/>
                      </a:rPr>
                      <m:t>連立不等式</m:t>
                    </m:r>
                    <m:d>
                      <m:dPr>
                        <m:begChr m:val="{"/>
                        <m:endChr m:val=""/>
                        <m:ctrlPr>
                          <a:rPr lang="en-US" altLang="ja-JP" sz="9600" i="1" dirty="0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ja-JP" sz="9600" i="1" dirty="0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altLang="ja-JP" sz="9600" b="0" i="1" dirty="0" smtClean="0">
                                <a:latin typeface="Cambria Math"/>
                              </a:rPr>
                              <m:t>𝑦</m:t>
                            </m:r>
                            <m:r>
                              <a:rPr lang="en-US" altLang="ja-JP" sz="9600" b="0" i="1" dirty="0" smtClean="0">
                                <a:latin typeface="Cambria Math"/>
                              </a:rPr>
                              <m:t>&gt;2</m:t>
                            </m:r>
                            <m:r>
                              <a:rPr lang="en-US" altLang="ja-JP" sz="9600" b="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altLang="ja-JP" sz="9600" b="0" i="1" dirty="0" smtClean="0">
                                <a:latin typeface="Cambria Math"/>
                              </a:rPr>
                              <m:t>−1</m:t>
                            </m:r>
                            <m:r>
                              <a:rPr lang="ja-JP" altLang="en-US" sz="9600" i="1" dirty="0">
                                <a:latin typeface="Cambria Math"/>
                              </a:rPr>
                              <m:t>・・・</m:t>
                            </m:r>
                            <m:r>
                              <a:rPr lang="ja-JP" altLang="en-US" sz="9600" b="0" i="1" dirty="0" smtClean="0">
                                <a:latin typeface="Cambria Math"/>
                              </a:rPr>
                              <m:t>①</m:t>
                            </m:r>
                          </m:e>
                          <m:e>
                            <m:r>
                              <a:rPr lang="en-US" altLang="ja-JP" sz="9600" b="0" i="1" dirty="0" smtClean="0">
                                <a:latin typeface="Cambria Math"/>
                              </a:rPr>
                              <m:t>𝑦</m:t>
                            </m:r>
                            <m:r>
                              <a:rPr lang="en-US" altLang="ja-JP" sz="9600" b="0" i="1" dirty="0" smtClean="0">
                                <a:latin typeface="Cambria Math"/>
                              </a:rPr>
                              <m:t>&lt;−</m:t>
                            </m:r>
                            <m:r>
                              <a:rPr lang="en-US" altLang="ja-JP" sz="9600" b="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altLang="ja-JP" sz="9600" b="0" i="1" dirty="0" smtClean="0">
                                <a:latin typeface="Cambria Math"/>
                              </a:rPr>
                              <m:t>+3</m:t>
                            </m:r>
                            <m:r>
                              <a:rPr lang="ja-JP" altLang="en-US" sz="9600" i="1" dirty="0">
                                <a:latin typeface="Cambria Math"/>
                              </a:rPr>
                              <m:t>・・・</m:t>
                            </m:r>
                            <m:r>
                              <a:rPr lang="ja-JP" altLang="en-US" sz="9600" b="0" i="1" dirty="0" smtClean="0">
                                <a:latin typeface="Cambria Math"/>
                              </a:rPr>
                              <m:t>②</m:t>
                            </m:r>
                          </m:e>
                        </m:eqArr>
                      </m:e>
                    </m:d>
                  </m:oMath>
                </a14:m>
                <a:r>
                  <a:rPr lang="ja-JP" altLang="en-US" sz="9600" dirty="0"/>
                  <a:t>　</a:t>
                </a:r>
                <a:endParaRPr lang="en-US" altLang="ja-JP" sz="9600" dirty="0" smtClean="0"/>
              </a:p>
              <a:p>
                <a:pPr marL="0" indent="0">
                  <a:buNone/>
                </a:pPr>
                <a:endParaRPr lang="en-US" altLang="ja-JP" sz="9600" dirty="0"/>
              </a:p>
              <a:p>
                <a:pPr marL="0" indent="0">
                  <a:buNone/>
                </a:pPr>
                <a:r>
                  <a:rPr lang="ja-JP" altLang="en-US" sz="9600" dirty="0" smtClean="0"/>
                  <a:t>の</a:t>
                </a:r>
                <a:r>
                  <a:rPr lang="ja-JP" altLang="en-US" sz="9600" dirty="0"/>
                  <a:t>表す</a:t>
                </a:r>
                <a:r>
                  <a:rPr lang="ja-JP" altLang="en-US" sz="9600" dirty="0" smtClean="0"/>
                  <a:t>領域を図示せよ。</a:t>
                </a:r>
                <a:endParaRPr lang="en-US" altLang="ja-JP" sz="9600" dirty="0" smtClean="0"/>
              </a:p>
              <a:p>
                <a:pPr marL="0" indent="0">
                  <a:buNone/>
                </a:pPr>
                <a:r>
                  <a:rPr lang="ja-JP" altLang="en-US" sz="3600" dirty="0" smtClean="0">
                    <a:solidFill>
                      <a:srgbClr val="FF0000"/>
                    </a:solidFill>
                  </a:rPr>
                  <a:t>　</a:t>
                </a:r>
                <a:r>
                  <a:rPr lang="ja-JP" altLang="en-US" sz="3600" dirty="0">
                    <a:solidFill>
                      <a:srgbClr val="FF0000"/>
                    </a:solidFill>
                  </a:rPr>
                  <a:t>　</a:t>
                </a:r>
                <a:endParaRPr lang="en-US" altLang="ja-JP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コンテンツ プレースホルダー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2675467"/>
                <a:ext cx="7920880" cy="3450696"/>
              </a:xfrm>
              <a:blipFill rotWithShape="1">
                <a:blip r:embed="rId2"/>
                <a:stretch>
                  <a:fillRect l="-24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722520"/>
          </a:xfrm>
        </p:spPr>
        <p:txBody>
          <a:bodyPr>
            <a:normAutofit/>
          </a:bodyPr>
          <a:lstStyle/>
          <a:p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dirty="0">
                <a:solidFill>
                  <a:srgbClr val="FF0000"/>
                </a:solidFill>
              </a:rPr>
              <a:t>連立不等式の</a:t>
            </a:r>
            <a:r>
              <a:rPr lang="ja-JP" altLang="en-US" dirty="0" smtClean="0">
                <a:solidFill>
                  <a:srgbClr val="FF0000"/>
                </a:solidFill>
              </a:rPr>
              <a:t>表す領域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60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9"/>
            <a:ext cx="862343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タイトル 2"/>
          <p:cNvSpPr>
            <a:spLocks noGrp="1"/>
          </p:cNvSpPr>
          <p:nvPr>
            <p:ph type="title"/>
          </p:nvPr>
        </p:nvSpPr>
        <p:spPr>
          <a:xfrm>
            <a:off x="619944" y="5877272"/>
            <a:ext cx="8229600" cy="792088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r>
              <a:rPr lang="en-US" altLang="ja-JP" sz="1800" dirty="0"/>
              <a:t/>
            </a:r>
            <a:br>
              <a:rPr lang="en-US" altLang="ja-JP" sz="1800" dirty="0"/>
            </a:b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r>
              <a:rPr lang="ja-JP" altLang="ja-JP" sz="3100" dirty="0" smtClean="0"/>
              <a:t>１</a:t>
            </a:r>
            <a:r>
              <a:rPr lang="ja-JP" altLang="ja-JP" sz="3100" dirty="0"/>
              <a:t>．</a:t>
            </a:r>
            <a:r>
              <a:rPr lang="en-US" altLang="ja-JP" sz="3100" dirty="0"/>
              <a:t>C</a:t>
            </a:r>
            <a:r>
              <a:rPr lang="ja-JP" altLang="ja-JP" sz="3100" dirty="0"/>
              <a:t>と</a:t>
            </a:r>
            <a:r>
              <a:rPr lang="en-US" altLang="ja-JP" sz="3100" dirty="0"/>
              <a:t>D</a:t>
            </a:r>
            <a:r>
              <a:rPr lang="ja-JP" altLang="ja-JP" sz="3100" dirty="0"/>
              <a:t>　　２．</a:t>
            </a:r>
            <a:r>
              <a:rPr lang="en-US" altLang="ja-JP" sz="3100" dirty="0"/>
              <a:t>D</a:t>
            </a:r>
            <a:r>
              <a:rPr lang="ja-JP" altLang="ja-JP" sz="3100" dirty="0"/>
              <a:t>と</a:t>
            </a:r>
            <a:r>
              <a:rPr lang="en-US" altLang="ja-JP" sz="3100" dirty="0"/>
              <a:t>E</a:t>
            </a:r>
            <a:r>
              <a:rPr lang="ja-JP" altLang="ja-JP" sz="3100" dirty="0"/>
              <a:t>　　３．</a:t>
            </a:r>
            <a:r>
              <a:rPr lang="en-US" altLang="ja-JP" sz="3100" dirty="0"/>
              <a:t>C</a:t>
            </a:r>
            <a:r>
              <a:rPr lang="ja-JP" altLang="ja-JP" sz="3100" dirty="0"/>
              <a:t>と</a:t>
            </a:r>
            <a:r>
              <a:rPr lang="en-US" altLang="ja-JP" sz="3100" dirty="0"/>
              <a:t>D</a:t>
            </a:r>
            <a:r>
              <a:rPr lang="ja-JP" altLang="ja-JP" sz="3100" dirty="0"/>
              <a:t>と</a:t>
            </a:r>
            <a:r>
              <a:rPr lang="en-US" altLang="ja-JP" sz="3100" dirty="0"/>
              <a:t>E</a:t>
            </a:r>
            <a:r>
              <a:rPr lang="ja-JP" altLang="ja-JP" sz="3100" dirty="0"/>
              <a:t>　　４．</a:t>
            </a:r>
            <a:r>
              <a:rPr lang="en-US" altLang="ja-JP" sz="3100" dirty="0"/>
              <a:t>D</a:t>
            </a:r>
            <a:r>
              <a:rPr lang="ja-JP" altLang="ja-JP" sz="3100" dirty="0"/>
              <a:t/>
            </a:r>
            <a:br>
              <a:rPr lang="ja-JP" altLang="ja-JP" sz="3100" dirty="0"/>
            </a:br>
            <a:r>
              <a:rPr lang="en-US" altLang="ja-JP" sz="3100" dirty="0"/>
              <a:t> </a:t>
            </a:r>
            <a:r>
              <a:rPr lang="ja-JP" altLang="ja-JP" sz="1800" dirty="0"/>
              <a:t/>
            </a:r>
            <a:br>
              <a:rPr lang="ja-JP" altLang="ja-JP" sz="1800" dirty="0"/>
            </a:br>
            <a:r>
              <a:rPr lang="ja-JP" altLang="ja-JP" sz="1800" dirty="0"/>
              <a:t/>
            </a:r>
            <a:br>
              <a:rPr lang="ja-JP" altLang="ja-JP" sz="1800" dirty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5" name="タイトル 2"/>
          <p:cNvSpPr txBox="1">
            <a:spLocks/>
          </p:cNvSpPr>
          <p:nvPr/>
        </p:nvSpPr>
        <p:spPr>
          <a:xfrm>
            <a:off x="619944" y="341040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3600" dirty="0" smtClean="0">
                <a:solidFill>
                  <a:srgbClr val="FF0000"/>
                </a:solidFill>
              </a:rPr>
              <a:t>連立不等式の表す領域はどの部分ですか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26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11560" y="692696"/>
            <a:ext cx="8208912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正解は　４．</a:t>
            </a:r>
            <a:r>
              <a:rPr kumimoji="1" lang="en-US" altLang="ja-JP" dirty="0" smtClean="0"/>
              <a:t>D</a:t>
            </a:r>
            <a:r>
              <a:rPr kumimoji="1" lang="ja-JP" altLang="en-US" dirty="0" smtClean="0"/>
              <a:t>　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理由</a:t>
            </a:r>
            <a:r>
              <a:rPr kumimoji="1" lang="ja-JP" altLang="en-US" dirty="0" smtClean="0"/>
              <a:t>は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連立不等式の解は共通部分だったので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同じく考えれるから。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　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/>
              <a:t>　　　　　　　　　　　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76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dirty="0">
                <a:solidFill>
                  <a:srgbClr val="FF0000"/>
                </a:solidFill>
              </a:rPr>
              <a:t>連立不等式の表す領域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コンテンツ プレースホルダー 5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412776"/>
                <a:ext cx="8686800" cy="5069160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ja-JP" altLang="en-US" dirty="0" smtClean="0"/>
                  <a:t>     </a:t>
                </a:r>
                <a14:m>
                  <m:oMath xmlns:m="http://schemas.openxmlformats.org/officeDocument/2006/math">
                    <m:r>
                      <a:rPr lang="ja-JP" altLang="en-US" sz="3900" dirty="0" smtClean="0">
                        <a:latin typeface="Cambria Math"/>
                      </a:rPr>
                      <m:t>連立</m:t>
                    </m:r>
                    <m:r>
                      <a:rPr lang="ja-JP" altLang="en-US" sz="3900" i="1" dirty="0">
                        <a:latin typeface="Cambria Math"/>
                      </a:rPr>
                      <m:t>不等</m:t>
                    </m:r>
                    <m:r>
                      <a:rPr lang="ja-JP" altLang="en-US" sz="3900" dirty="0">
                        <a:latin typeface="Cambria Math"/>
                      </a:rPr>
                      <m:t>式</m:t>
                    </m:r>
                    <m:d>
                      <m:dPr>
                        <m:begChr m:val="{"/>
                        <m:endChr m:val=""/>
                        <m:ctrlPr>
                          <a:rPr lang="en-US" altLang="ja-JP" sz="3900" i="1" dirty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ja-JP" sz="3900" i="1" dirty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altLang="ja-JP" sz="3900" i="1" dirty="0">
                                <a:latin typeface="Cambria Math"/>
                              </a:rPr>
                              <m:t>2</m:t>
                            </m:r>
                            <m:r>
                              <a:rPr lang="en-US" altLang="ja-JP" sz="3900" i="1" dirty="0">
                                <a:latin typeface="Cambria Math"/>
                              </a:rPr>
                              <m:t>𝑥</m:t>
                            </m:r>
                            <m:r>
                              <a:rPr lang="en-US" altLang="ja-JP" sz="3900" i="1" dirty="0">
                                <a:latin typeface="Cambria Math"/>
                              </a:rPr>
                              <m:t>−1&gt;0</m:t>
                            </m:r>
                            <m:r>
                              <a:rPr lang="ja-JP" altLang="en-US" sz="3900" i="1" dirty="0">
                                <a:latin typeface="Cambria Math"/>
                              </a:rPr>
                              <m:t>・・・</m:t>
                            </m:r>
                            <m:r>
                              <a:rPr lang="en-US" altLang="ja-JP" sz="3900" i="1" dirty="0" smtClean="0">
                                <a:latin typeface="Cambria Math"/>
                              </a:rPr>
                              <m:t>①</m:t>
                            </m:r>
                          </m:e>
                          <m:e>
                            <m:r>
                              <a:rPr lang="en-US" altLang="ja-JP" sz="3900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ja-JP" sz="3900" i="1" dirty="0">
                                <a:latin typeface="Cambria Math"/>
                              </a:rPr>
                              <m:t>𝑥</m:t>
                            </m:r>
                            <m:r>
                              <a:rPr lang="en-US" altLang="ja-JP" sz="3900" i="1" dirty="0">
                                <a:latin typeface="Cambria Math"/>
                              </a:rPr>
                              <m:t>+3&gt;0</m:t>
                            </m:r>
                            <m:r>
                              <a:rPr lang="ja-JP" altLang="en-US" sz="3900" i="1" dirty="0" smtClean="0">
                                <a:latin typeface="Cambria Math"/>
                              </a:rPr>
                              <m:t>・・・</m:t>
                            </m:r>
                            <m:r>
                              <a:rPr lang="ja-JP" altLang="en-US" sz="3900" b="0" i="1" dirty="0" smtClean="0">
                                <a:latin typeface="Cambria Math"/>
                              </a:rPr>
                              <m:t>②</m:t>
                            </m:r>
                          </m:e>
                        </m:eqArr>
                      </m:e>
                    </m:d>
                  </m:oMath>
                </a14:m>
                <a:r>
                  <a:rPr lang="ja-JP" altLang="en-US" sz="3900" dirty="0"/>
                  <a:t>　</a:t>
                </a:r>
                <a:r>
                  <a:rPr lang="ja-JP" altLang="en-US" sz="3900" dirty="0" smtClean="0"/>
                  <a:t>を解け。</a:t>
                </a:r>
                <a:endParaRPr lang="en-US" altLang="ja-JP" sz="3900" dirty="0" smtClean="0"/>
              </a:p>
              <a:p>
                <a:pPr marL="0" indent="0">
                  <a:buNone/>
                </a:pPr>
                <a:endParaRPr lang="en-US" altLang="ja-JP" sz="3900" dirty="0" smtClean="0"/>
              </a:p>
              <a:p>
                <a:pPr marL="0" indent="0">
                  <a:buNone/>
                </a:pPr>
                <a:endParaRPr kumimoji="1" lang="en-US" altLang="ja-JP" sz="3900" dirty="0"/>
              </a:p>
              <a:p>
                <a:pPr marL="0" indent="0">
                  <a:buNone/>
                </a:pPr>
                <a:r>
                  <a:rPr lang="ja-JP" altLang="en-US" sz="3900" dirty="0" smtClean="0"/>
                  <a:t>①より　　　　　　　　　②より　　　　　　 ③，④より</a:t>
                </a:r>
                <a:endParaRPr lang="en-US" altLang="ja-JP" sz="3900" dirty="0" smtClean="0"/>
              </a:p>
              <a:p>
                <a:pPr marL="0" indent="0">
                  <a:buNone/>
                </a:pPr>
                <a:r>
                  <a:rPr lang="ja-JP" altLang="en-US" sz="3900" dirty="0" smtClean="0"/>
                  <a:t>　</a:t>
                </a:r>
                <a14:m>
                  <m:oMath xmlns:m="http://schemas.openxmlformats.org/officeDocument/2006/math">
                    <m:r>
                      <a:rPr lang="en-US" altLang="ja-JP" sz="3900" i="1" dirty="0">
                        <a:latin typeface="Cambria Math"/>
                      </a:rPr>
                      <m:t>2</m:t>
                    </m:r>
                    <m:r>
                      <a:rPr lang="en-US" altLang="ja-JP" sz="3900" b="0" i="1" dirty="0" smtClean="0">
                        <a:latin typeface="Cambria Math"/>
                      </a:rPr>
                      <m:t>𝑥</m:t>
                    </m:r>
                    <m:r>
                      <a:rPr lang="en-US" altLang="ja-JP" sz="3900" b="0" i="0" dirty="0" smtClean="0">
                        <a:latin typeface="Cambria Math"/>
                      </a:rPr>
                      <m:t>−1</m:t>
                    </m:r>
                    <m:r>
                      <a:rPr lang="en-US" altLang="ja-JP" sz="3900" b="0" i="1" dirty="0" smtClean="0">
                        <a:latin typeface="Cambria Math"/>
                      </a:rPr>
                      <m:t>&gt;0</m:t>
                    </m:r>
                  </m:oMath>
                </a14:m>
                <a:r>
                  <a:rPr kumimoji="1" lang="ja-JP" altLang="en-US" sz="3900" dirty="0" smtClean="0"/>
                  <a:t>　　　　</a:t>
                </a:r>
                <a:r>
                  <a:rPr lang="en-US" altLang="ja-JP" sz="39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ja-JP" sz="3900" i="1" dirty="0">
                        <a:latin typeface="Cambria Math"/>
                      </a:rPr>
                      <m:t>−</m:t>
                    </m:r>
                    <m:r>
                      <a:rPr lang="en-US" altLang="ja-JP" sz="3900" i="1" dirty="0">
                        <a:latin typeface="Cambria Math"/>
                      </a:rPr>
                      <m:t>𝑥</m:t>
                    </m:r>
                    <m:r>
                      <a:rPr lang="en-US" altLang="ja-JP" sz="3900" i="1" dirty="0">
                        <a:latin typeface="Cambria Math"/>
                      </a:rPr>
                      <m:t>+3&gt;0</m:t>
                    </m:r>
                  </m:oMath>
                </a14:m>
                <a:r>
                  <a:rPr kumimoji="1" lang="ja-JP" altLang="en-US" sz="3900" dirty="0" smtClean="0"/>
                  <a:t>　   </a:t>
                </a:r>
                <a:r>
                  <a:rPr kumimoji="1" lang="ja-JP" altLang="en-US" sz="3900" dirty="0" smtClean="0">
                    <a:solidFill>
                      <a:srgbClr val="FF0000"/>
                    </a:solidFill>
                  </a:rPr>
                  <a:t>共通部分より</a:t>
                </a:r>
                <a:endParaRPr kumimoji="1" lang="en-US" altLang="ja-JP" sz="39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altLang="ja-JP" sz="3900" dirty="0"/>
                  <a:t> </a:t>
                </a:r>
                <a:r>
                  <a:rPr lang="en-US" altLang="ja-JP" sz="3900" dirty="0" smtClean="0"/>
                  <a:t>  </a:t>
                </a:r>
                <a14:m>
                  <m:oMath xmlns:m="http://schemas.openxmlformats.org/officeDocument/2006/math">
                    <m:r>
                      <a:rPr lang="en-US" altLang="ja-JP" sz="3900" i="1" dirty="0">
                        <a:latin typeface="Cambria Math"/>
                      </a:rPr>
                      <m:t>2</m:t>
                    </m:r>
                    <m:r>
                      <a:rPr lang="en-US" altLang="ja-JP" sz="3900" i="1" dirty="0">
                        <a:latin typeface="Cambria Math"/>
                      </a:rPr>
                      <m:t>𝑥</m:t>
                    </m:r>
                    <m:r>
                      <a:rPr lang="en-US" altLang="ja-JP" sz="3900" i="1" dirty="0">
                        <a:latin typeface="Cambria Math"/>
                      </a:rPr>
                      <m:t>&gt;1</m:t>
                    </m:r>
                  </m:oMath>
                </a14:m>
                <a:r>
                  <a:rPr lang="ja-JP" altLang="en-US" sz="3900" dirty="0" smtClean="0"/>
                  <a:t>　　　　　　 　</a:t>
                </a:r>
                <a:r>
                  <a:rPr lang="en-US" altLang="ja-JP" sz="3900" dirty="0"/>
                  <a:t> </a:t>
                </a:r>
                <a14:m>
                  <m:oMath xmlns:m="http://schemas.openxmlformats.org/officeDocument/2006/math">
                    <m:r>
                      <a:rPr lang="en-US" altLang="ja-JP" sz="3900" i="1" dirty="0">
                        <a:latin typeface="Cambria Math"/>
                      </a:rPr>
                      <m:t>−</m:t>
                    </m:r>
                    <m:r>
                      <a:rPr lang="en-US" altLang="ja-JP" sz="3900" i="1" dirty="0">
                        <a:latin typeface="Cambria Math"/>
                      </a:rPr>
                      <m:t>𝑥</m:t>
                    </m:r>
                    <m:r>
                      <a:rPr lang="en-US" altLang="ja-JP" sz="3900" i="1" dirty="0">
                        <a:latin typeface="Cambria Math"/>
                      </a:rPr>
                      <m:t>&gt;−3 </m:t>
                    </m:r>
                  </m:oMath>
                </a14:m>
                <a:r>
                  <a:rPr lang="ja-JP" altLang="en-US" sz="3900" dirty="0" smtClean="0"/>
                  <a:t>　   </a:t>
                </a:r>
                <a:r>
                  <a:rPr lang="ja-JP" altLang="en-US" sz="3900" dirty="0"/>
                  <a:t>答</a:t>
                </a:r>
                <a:r>
                  <a:rPr lang="ja-JP" altLang="en-US" sz="3900" dirty="0" smtClean="0"/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9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39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ja-JP" sz="3900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altLang="ja-JP" sz="3900" b="0" i="1" dirty="0" smtClean="0">
                        <a:latin typeface="Cambria Math"/>
                      </a:rPr>
                      <m:t>&lt;</m:t>
                    </m:r>
                    <m:r>
                      <a:rPr lang="en-US" altLang="ja-JP" sz="3900" b="0" i="1" dirty="0" smtClean="0">
                        <a:latin typeface="Cambria Math"/>
                      </a:rPr>
                      <m:t>𝑥</m:t>
                    </m:r>
                    <m:r>
                      <a:rPr lang="en-US" altLang="ja-JP" sz="3900" b="0" i="1" dirty="0" smtClean="0">
                        <a:latin typeface="Cambria Math"/>
                      </a:rPr>
                      <m:t>&lt;3 </m:t>
                    </m:r>
                  </m:oMath>
                </a14:m>
                <a:r>
                  <a:rPr lang="ja-JP" altLang="en-US" sz="3900" dirty="0" smtClean="0"/>
                  <a:t>　　　</a:t>
                </a:r>
                <a:endParaRPr lang="en-US" altLang="ja-JP" sz="3900" dirty="0"/>
              </a:p>
              <a:p>
                <a:pPr marL="0" indent="0">
                  <a:buNone/>
                </a:pPr>
                <a:r>
                  <a:rPr lang="en-US" altLang="ja-JP" sz="3900" dirty="0" smtClean="0"/>
                  <a:t>     </a:t>
                </a:r>
                <a14:m>
                  <m:oMath xmlns:m="http://schemas.openxmlformats.org/officeDocument/2006/math">
                    <m:r>
                      <a:rPr lang="en-US" altLang="ja-JP" sz="3900" i="1" dirty="0">
                        <a:latin typeface="Cambria Math"/>
                      </a:rPr>
                      <m:t>𝑥</m:t>
                    </m:r>
                    <m:r>
                      <a:rPr lang="en-US" altLang="ja-JP" sz="3900" i="1" dirty="0">
                        <a:latin typeface="Cambria Math"/>
                      </a:rPr>
                      <m:t>&gt;</m:t>
                    </m:r>
                    <m:f>
                      <m:fPr>
                        <m:ctrlPr>
                          <a:rPr lang="en-US" altLang="ja-JP" sz="39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39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ja-JP" sz="3900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ja-JP" altLang="en-US" sz="3900" i="1" dirty="0">
                        <a:latin typeface="Cambria Math"/>
                      </a:rPr>
                      <m:t>・・・</m:t>
                    </m:r>
                    <m:r>
                      <a:rPr lang="ja-JP" altLang="en-US" sz="3900" b="0" i="1" dirty="0" smtClean="0">
                        <a:latin typeface="Cambria Math"/>
                      </a:rPr>
                      <m:t>③</m:t>
                    </m:r>
                  </m:oMath>
                </a14:m>
                <a:r>
                  <a:rPr lang="en-US" altLang="ja-JP" sz="3900" dirty="0" smtClean="0"/>
                  <a:t>            </a:t>
                </a:r>
                <a14:m>
                  <m:oMath xmlns:m="http://schemas.openxmlformats.org/officeDocument/2006/math">
                    <m:r>
                      <a:rPr lang="en-US" altLang="ja-JP" sz="3900" b="0" i="1" dirty="0" smtClean="0">
                        <a:latin typeface="Cambria Math"/>
                      </a:rPr>
                      <m:t> </m:t>
                    </m:r>
                    <m:r>
                      <a:rPr lang="en-US" altLang="ja-JP" sz="3900" i="1" dirty="0">
                        <a:latin typeface="Cambria Math"/>
                      </a:rPr>
                      <m:t>𝑥</m:t>
                    </m:r>
                    <m:r>
                      <a:rPr lang="en-US" altLang="ja-JP" sz="3900" b="0" i="1" dirty="0" smtClean="0">
                        <a:latin typeface="Cambria Math"/>
                      </a:rPr>
                      <m:t>&lt;3</m:t>
                    </m:r>
                    <m:r>
                      <a:rPr lang="ja-JP" altLang="en-US" sz="3900" i="1" dirty="0">
                        <a:latin typeface="Cambria Math"/>
                      </a:rPr>
                      <m:t>・・・</m:t>
                    </m:r>
                    <m:r>
                      <a:rPr lang="ja-JP" altLang="en-US" sz="3900" b="0" i="1" dirty="0" smtClean="0">
                        <a:latin typeface="Cambria Math"/>
                      </a:rPr>
                      <m:t>④</m:t>
                    </m:r>
                  </m:oMath>
                </a14:m>
                <a:r>
                  <a:rPr lang="en-US" altLang="ja-JP" sz="3900" dirty="0" smtClean="0"/>
                  <a:t>               </a:t>
                </a:r>
                <a:endParaRPr lang="en-US" altLang="ja-JP" sz="3900" dirty="0"/>
              </a:p>
              <a:p>
                <a:pPr marL="0" indent="0">
                  <a:buNone/>
                </a:pPr>
                <a:endParaRPr kumimoji="1" lang="ja-JP" altLang="en-US" sz="3900" dirty="0"/>
              </a:p>
            </p:txBody>
          </p:sp>
        </mc:Choice>
        <mc:Fallback xmlns="">
          <p:sp>
            <p:nvSpPr>
              <p:cNvPr id="6" name="コンテンツ プレースホルダー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412776"/>
                <a:ext cx="8686800" cy="5069160"/>
              </a:xfrm>
              <a:blipFill rotWithShape="1">
                <a:blip r:embed="rId2"/>
                <a:stretch>
                  <a:fillRect l="-1614" t="-13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148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コンテンツ プレースホルダー 1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2675467"/>
                <a:ext cx="7920880" cy="3450696"/>
              </a:xfrm>
            </p:spPr>
            <p:txBody>
              <a:bodyPr>
                <a:normAutofit fontScale="40000" lnSpcReduction="20000"/>
              </a:bodyPr>
              <a:lstStyle/>
              <a:p>
                <a:pPr marL="0" indent="0">
                  <a:buNone/>
                </a:pPr>
                <a:r>
                  <a:rPr kumimoji="1" lang="ja-JP" altLang="en-US" dirty="0" smtClean="0"/>
                  <a:t>　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ja-JP" altLang="en-US" sz="9600" dirty="0">
                        <a:latin typeface="Cambria Math"/>
                      </a:rPr>
                      <m:t>連立不等式</m:t>
                    </m:r>
                    <m:d>
                      <m:dPr>
                        <m:begChr m:val="{"/>
                        <m:endChr m:val=""/>
                        <m:ctrlPr>
                          <a:rPr lang="en-US" altLang="ja-JP" sz="9600" i="1" dirty="0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ja-JP" sz="9600" i="1" dirty="0" smtClean="0">
                                <a:latin typeface="Cambria Math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en-US" altLang="ja-JP" sz="960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9600" b="0" i="1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altLang="ja-JP" sz="96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ja-JP" sz="9600" b="0" i="1" dirty="0" smtClean="0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altLang="ja-JP" sz="9600" b="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9600" b="0" i="1" dirty="0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altLang="ja-JP" sz="96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ja-JP" sz="9600" b="0" i="1" dirty="0" smtClean="0">
                                <a:latin typeface="Cambria Math"/>
                              </a:rPr>
                              <m:t>&lt;4</m:t>
                            </m:r>
                            <m:r>
                              <a:rPr lang="ja-JP" altLang="en-US" sz="9600" i="1" dirty="0">
                                <a:latin typeface="Cambria Math"/>
                              </a:rPr>
                              <m:t>・・・</m:t>
                            </m:r>
                            <m:r>
                              <a:rPr lang="ja-JP" altLang="en-US" sz="9600" b="0" i="1" dirty="0" smtClean="0">
                                <a:latin typeface="Cambria Math"/>
                              </a:rPr>
                              <m:t>①</m:t>
                            </m:r>
                          </m:e>
                          <m:e>
                            <m:r>
                              <a:rPr lang="en-US" altLang="ja-JP" sz="9600" b="0" i="1" dirty="0" smtClean="0">
                                <a:latin typeface="Cambria Math"/>
                              </a:rPr>
                              <m:t>𝑦</m:t>
                            </m:r>
                            <m:r>
                              <a:rPr lang="ja-JP" altLang="en-US" sz="9600" b="0" i="1" dirty="0" smtClean="0">
                                <a:latin typeface="Cambria Math"/>
                              </a:rPr>
                              <m:t>≦</m:t>
                            </m:r>
                            <m:r>
                              <a:rPr lang="en-US" altLang="ja-JP" sz="9600" b="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altLang="ja-JP" sz="9600" b="0" i="1" dirty="0" smtClean="0">
                                <a:latin typeface="Cambria Math"/>
                              </a:rPr>
                              <m:t>+</m:t>
                            </m:r>
                            <m:r>
                              <a:rPr lang="ja-JP" altLang="en-US" sz="9600" b="0" i="1" dirty="0" smtClean="0">
                                <a:latin typeface="Cambria Math"/>
                              </a:rPr>
                              <m:t>１</m:t>
                            </m:r>
                            <m:r>
                              <a:rPr lang="ja-JP" altLang="en-US" sz="9600" i="1" dirty="0">
                                <a:latin typeface="Cambria Math"/>
                              </a:rPr>
                              <m:t>・・・</m:t>
                            </m:r>
                            <m:r>
                              <a:rPr lang="ja-JP" altLang="en-US" sz="9600" b="0" i="1" dirty="0" smtClean="0">
                                <a:latin typeface="Cambria Math"/>
                              </a:rPr>
                              <m:t>②</m:t>
                            </m:r>
                          </m:e>
                        </m:eqArr>
                      </m:e>
                    </m:d>
                  </m:oMath>
                </a14:m>
                <a:r>
                  <a:rPr lang="ja-JP" altLang="en-US" sz="9600" dirty="0"/>
                  <a:t>　</a:t>
                </a:r>
                <a:endParaRPr lang="en-US" altLang="ja-JP" sz="9600" dirty="0" smtClean="0"/>
              </a:p>
              <a:p>
                <a:pPr marL="0" indent="0">
                  <a:buNone/>
                </a:pPr>
                <a:endParaRPr lang="en-US" altLang="ja-JP" sz="9600" dirty="0"/>
              </a:p>
              <a:p>
                <a:pPr marL="0" indent="0">
                  <a:buNone/>
                </a:pPr>
                <a:r>
                  <a:rPr lang="ja-JP" altLang="en-US" sz="9600" dirty="0" smtClean="0"/>
                  <a:t>の</a:t>
                </a:r>
                <a:r>
                  <a:rPr lang="ja-JP" altLang="en-US" sz="9600" dirty="0"/>
                  <a:t>表す</a:t>
                </a:r>
                <a:r>
                  <a:rPr lang="ja-JP" altLang="en-US" sz="9600" dirty="0" smtClean="0"/>
                  <a:t>領域を図示せよ。</a:t>
                </a:r>
                <a:endParaRPr lang="en-US" altLang="ja-JP" sz="9600" dirty="0" smtClean="0"/>
              </a:p>
              <a:p>
                <a:pPr marL="0" indent="0">
                  <a:buNone/>
                </a:pPr>
                <a:r>
                  <a:rPr lang="ja-JP" altLang="en-US" sz="3600" dirty="0" smtClean="0">
                    <a:solidFill>
                      <a:srgbClr val="FF0000"/>
                    </a:solidFill>
                  </a:rPr>
                  <a:t>　</a:t>
                </a:r>
                <a:r>
                  <a:rPr lang="ja-JP" altLang="en-US" sz="3600" dirty="0">
                    <a:solidFill>
                      <a:srgbClr val="FF0000"/>
                    </a:solidFill>
                  </a:rPr>
                  <a:t>　</a:t>
                </a:r>
                <a:endParaRPr lang="en-US" altLang="ja-JP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コンテンツ プレースホルダー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2675467"/>
                <a:ext cx="7920880" cy="3450696"/>
              </a:xfrm>
              <a:blipFill rotWithShape="1">
                <a:blip r:embed="rId2"/>
                <a:stretch>
                  <a:fillRect l="-24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722520"/>
          </a:xfrm>
        </p:spPr>
        <p:txBody>
          <a:bodyPr>
            <a:normAutofit/>
          </a:bodyPr>
          <a:lstStyle/>
          <a:p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dirty="0">
                <a:solidFill>
                  <a:srgbClr val="FF0000"/>
                </a:solidFill>
              </a:rPr>
              <a:t>連立不等式の</a:t>
            </a:r>
            <a:r>
              <a:rPr lang="ja-JP" altLang="en-US" dirty="0" smtClean="0">
                <a:solidFill>
                  <a:srgbClr val="FF0000"/>
                </a:solidFill>
              </a:rPr>
              <a:t>表す領域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303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吹き出し 6"/>
          <p:cNvSpPr/>
          <p:nvPr/>
        </p:nvSpPr>
        <p:spPr>
          <a:xfrm>
            <a:off x="5724128" y="1268760"/>
            <a:ext cx="2664296" cy="1008112"/>
          </a:xfrm>
          <a:prstGeom prst="wedgeRoundRectCallout">
            <a:avLst>
              <a:gd name="adj1" fmla="val -94777"/>
              <a:gd name="adj2" fmla="val 72998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 dirty="0" smtClean="0">
                <a:solidFill>
                  <a:srgbClr val="FF0000"/>
                </a:solidFill>
              </a:rPr>
              <a:t>直線上はどうか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5089500" y="2556148"/>
            <a:ext cx="3168352" cy="720080"/>
          </a:xfrm>
          <a:prstGeom prst="wedgeRoundRectCallout">
            <a:avLst>
              <a:gd name="adj1" fmla="val -48491"/>
              <a:gd name="adj2" fmla="val 16479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rgbClr val="FF0000"/>
                </a:solidFill>
              </a:rPr>
              <a:t>円周上はどうか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169640" y="2105484"/>
            <a:ext cx="2232248" cy="792088"/>
          </a:xfrm>
          <a:prstGeom prst="wedgeRoundRectCallout">
            <a:avLst>
              <a:gd name="adj1" fmla="val 51990"/>
              <a:gd name="adj2" fmla="val 26773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交点がどうか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7" y="1628800"/>
            <a:ext cx="9064163" cy="4092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dirty="0">
                <a:solidFill>
                  <a:srgbClr val="FF0000"/>
                </a:solidFill>
              </a:rPr>
              <a:t>連立不等式の</a:t>
            </a:r>
            <a:r>
              <a:rPr lang="ja-JP" altLang="en-US" dirty="0" smtClean="0">
                <a:solidFill>
                  <a:srgbClr val="FF0000"/>
                </a:solidFill>
              </a:rPr>
              <a:t>表す領域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07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ja-JP" dirty="0">
                <a:solidFill>
                  <a:srgbClr val="FF0000"/>
                </a:solidFill>
              </a:rPr>
              <a:t>境界はどのように表現すればよいか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b="1" dirty="0" smtClean="0">
                <a:solidFill>
                  <a:srgbClr val="FF0000"/>
                </a:solidFill>
              </a:rPr>
              <a:t>→境界は直線状は含み、円周上と円と直線との交点は含まない。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64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782970" y="1628800"/>
            <a:ext cx="7821477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　</a:t>
            </a:r>
            <a:endParaRPr lang="en-US" altLang="ja-JP" sz="9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　　</a:t>
            </a:r>
            <a:r>
              <a:rPr lang="ja-JP" altLang="en-US" sz="3600" dirty="0">
                <a:solidFill>
                  <a:srgbClr val="FF0000"/>
                </a:solidFill>
              </a:rPr>
              <a:t>　</a:t>
            </a:r>
            <a:endParaRPr lang="en-US" altLang="ja-JP" sz="3600" dirty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57592" cy="1224136"/>
          </a:xfrm>
        </p:spPr>
        <p:txBody>
          <a:bodyPr>
            <a:normAutofit/>
          </a:bodyPr>
          <a:lstStyle/>
          <a:p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dirty="0" smtClean="0">
                <a:solidFill>
                  <a:srgbClr val="FF0000"/>
                </a:solidFill>
              </a:rPr>
              <a:t>連立不等式の表す領域のまとめ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コンテンツ プレースホルダー 1"/>
              <p:cNvSpPr txBox="1">
                <a:spLocks/>
              </p:cNvSpPr>
              <p:nvPr/>
            </p:nvSpPr>
            <p:spPr>
              <a:xfrm>
                <a:off x="782971" y="1628800"/>
                <a:ext cx="7992888" cy="4536504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 vert="horz" lIns="91440" tIns="45720" rIns="91440" bIns="45720" rtlCol="0">
                <a:normAutofit fontScale="250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sz="11200" dirty="0" smtClean="0"/>
                  <a:t>・</a:t>
                </a:r>
                <a:r>
                  <a:rPr lang="ja-JP" altLang="en-US" sz="11200" dirty="0" smtClean="0"/>
                  <a:t>領域</a:t>
                </a:r>
                <a:endParaRPr lang="en-US" altLang="ja-JP" sz="11200" dirty="0" smtClean="0"/>
              </a:p>
              <a:p>
                <a:pPr marL="0" indent="0">
                  <a:buNone/>
                </a:pPr>
                <a:r>
                  <a:rPr lang="ja-JP" altLang="en-US" sz="11200" dirty="0" smtClean="0">
                    <a:latin typeface="+mn-ea"/>
                  </a:rPr>
                  <a:t>領域①と②の</a:t>
                </a:r>
                <a:r>
                  <a:rPr lang="ja-JP" altLang="en-US" sz="11200" dirty="0" smtClean="0">
                    <a:solidFill>
                      <a:srgbClr val="FF0000"/>
                    </a:solidFill>
                    <a:latin typeface="+mn-ea"/>
                  </a:rPr>
                  <a:t>共通部分</a:t>
                </a:r>
                <a:endParaRPr lang="en-US" altLang="ja-JP" sz="11200" dirty="0" smtClean="0">
                  <a:solidFill>
                    <a:srgbClr val="FF0000"/>
                  </a:solidFill>
                  <a:latin typeface="+mn-ea"/>
                </a:endParaRPr>
              </a:p>
              <a:p>
                <a:pPr marL="0" indent="0">
                  <a:buNone/>
                </a:pPr>
                <a:r>
                  <a:rPr lang="ja-JP" altLang="en-US" sz="11200" dirty="0" smtClean="0">
                    <a:latin typeface="+mn-ea"/>
                  </a:rPr>
                  <a:t>　すなわち　</a:t>
                </a:r>
                <a:r>
                  <a:rPr lang="ja-JP" altLang="en-US" sz="11200" dirty="0" smtClean="0">
                    <a:solidFill>
                      <a:srgbClr val="FF0000"/>
                    </a:solidFill>
                    <a:latin typeface="+mn-ea"/>
                  </a:rPr>
                  <a:t>①　⋂　②</a:t>
                </a:r>
                <a:endParaRPr lang="en-US" altLang="ja-JP" sz="11200" dirty="0" smtClean="0">
                  <a:solidFill>
                    <a:srgbClr val="FF0000"/>
                  </a:solidFill>
                  <a:latin typeface="+mn-ea"/>
                </a:endParaRPr>
              </a:p>
              <a:p>
                <a:pPr marL="0" indent="0">
                  <a:buNone/>
                </a:pPr>
                <a:endParaRPr lang="en-US" altLang="ja-JP" sz="11200" dirty="0">
                  <a:latin typeface="+mn-ea"/>
                </a:endParaRPr>
              </a:p>
              <a:p>
                <a:pPr marL="0" indent="0">
                  <a:buNone/>
                </a:pPr>
                <a:r>
                  <a:rPr lang="ja-JP" altLang="en-US" sz="11200" dirty="0" smtClean="0"/>
                  <a:t>・境界の表</a:t>
                </a:r>
                <a:r>
                  <a:rPr lang="ja-JP" altLang="en-US" sz="11200" dirty="0" smtClean="0"/>
                  <a:t>し方</a:t>
                </a:r>
                <a:endParaRPr lang="en-US" altLang="ja-JP" sz="11200" dirty="0" smtClean="0"/>
              </a:p>
              <a:p>
                <a:pPr marL="0" indent="0">
                  <a:buNone/>
                </a:pPr>
                <a:r>
                  <a:rPr lang="ja-JP" altLang="en-US" sz="11200" dirty="0" smtClean="0"/>
                  <a:t>例　　　　　　　　　　　　　　</a:t>
                </a:r>
                <a:endParaRPr lang="en-US" altLang="ja-JP" sz="11200" dirty="0"/>
              </a:p>
              <a:p>
                <a:pPr marL="0" indent="0">
                  <a:buNone/>
                </a:pPr>
                <a:r>
                  <a:rPr lang="ja-JP" altLang="ja-JP" sz="3600" dirty="0"/>
                  <a:t>　</a:t>
                </a:r>
                <a:r>
                  <a:rPr lang="ja-JP" altLang="ja-JP" sz="8600" dirty="0"/>
                  <a:t>　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ja-JP" altLang="ja-JP" sz="8600" i="1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ja-JP" altLang="ja-JP" sz="8600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ja-JP" altLang="ja-JP" sz="8600">
                                <a:latin typeface="Cambria Math"/>
                              </a:rPr>
                              <m:t>領域①＜〇</m:t>
                            </m:r>
                          </m:e>
                          <m:e>
                            <m:r>
                              <a:rPr lang="ja-JP" altLang="ja-JP" sz="8600">
                                <a:latin typeface="Cambria Math"/>
                              </a:rPr>
                              <m:t>領域②</m:t>
                            </m:r>
                            <m:r>
                              <a:rPr lang="ja-JP" altLang="ja-JP" sz="8600">
                                <a:latin typeface="Cambria Math"/>
                              </a:rPr>
                              <m:t>≦△</m:t>
                            </m:r>
                          </m:e>
                        </m:eqArr>
                      </m:e>
                    </m:d>
                  </m:oMath>
                </a14:m>
                <a:endParaRPr lang="en-US" altLang="ja-JP" sz="8600" dirty="0" smtClean="0">
                  <a:latin typeface="+mn-ea"/>
                </a:endParaRPr>
              </a:p>
              <a:p>
                <a:pPr marL="0" indent="0">
                  <a:buNone/>
                </a:pPr>
                <a:endParaRPr lang="en-US" altLang="ja-JP" sz="8600" dirty="0" smtClean="0">
                  <a:latin typeface="+mn-ea"/>
                </a:endParaRPr>
              </a:p>
              <a:p>
                <a:pPr marL="0" indent="0">
                  <a:buNone/>
                </a:pPr>
                <a:r>
                  <a:rPr lang="ja-JP" altLang="en-US" sz="9600" b="1" dirty="0">
                    <a:solidFill>
                      <a:srgbClr val="FF0000"/>
                    </a:solidFill>
                  </a:rPr>
                  <a:t>図形</a:t>
                </a:r>
                <a:r>
                  <a:rPr lang="ja-JP" altLang="en-US" sz="9600" b="1" dirty="0" smtClean="0">
                    <a:solidFill>
                      <a:srgbClr val="FF0000"/>
                    </a:solidFill>
                  </a:rPr>
                  <a:t>①は含まない。　図形②上は含む。交点は含まない。</a:t>
                </a:r>
                <a:endParaRPr lang="en-US" altLang="ja-JP" sz="8600" b="1" dirty="0">
                  <a:solidFill>
                    <a:srgbClr val="FF0000"/>
                  </a:solidFill>
                  <a:latin typeface="+mn-ea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3500" dirty="0" smtClean="0">
                  <a:solidFill>
                    <a:srgbClr val="FF0000"/>
                  </a:solidFill>
                  <a:latin typeface="+mn-ea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35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　</m:t>
                      </m:r>
                    </m:oMath>
                  </m:oMathPara>
                </a14:m>
                <a:endParaRPr lang="en-US" altLang="ja-JP" sz="3500" dirty="0" smtClean="0">
                  <a:solidFill>
                    <a:srgbClr val="FF0000"/>
                  </a:solidFill>
                  <a:latin typeface="+mn-ea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3500" dirty="0">
                    <a:solidFill>
                      <a:srgbClr val="FF0000"/>
                    </a:solidFill>
                    <a:latin typeface="+mn-ea"/>
                  </a:rPr>
                  <a:t>　</a:t>
                </a:r>
                <a:endParaRPr lang="en-US" altLang="ja-JP" sz="3500" dirty="0" smtClean="0">
                  <a:solidFill>
                    <a:srgbClr val="FF0000"/>
                  </a:solidFill>
                  <a:latin typeface="+mn-ea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2800" dirty="0" smtClean="0">
                  <a:solidFill>
                    <a:srgbClr val="FF0000"/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28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28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28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2800" dirty="0"/>
              </a:p>
            </p:txBody>
          </p:sp>
        </mc:Choice>
        <mc:Fallback>
          <p:sp>
            <p:nvSpPr>
              <p:cNvPr id="8" name="コンテンツ プレースホルダー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971" y="1628800"/>
                <a:ext cx="7992888" cy="4536504"/>
              </a:xfrm>
              <a:prstGeom prst="rect">
                <a:avLst/>
              </a:prstGeom>
              <a:blipFill rotWithShape="1">
                <a:blip r:embed="rId2"/>
                <a:stretch>
                  <a:fillRect l="-1367" t="-3471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848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8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</TotalTime>
  <Words>79</Words>
  <Application>Microsoft Office PowerPoint</Application>
  <PresentationFormat>画面に合わせる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連立不等式の表す領域</vt:lpstr>
      <vt:lpstr> 連立不等式の表す領域</vt:lpstr>
      <vt:lpstr>     １．CとD　　２．DとE　　３．CとDとE　　４．D     </vt:lpstr>
      <vt:lpstr>PowerPoint プレゼンテーション</vt:lpstr>
      <vt:lpstr> 連立不等式の表す領域</vt:lpstr>
      <vt:lpstr> 連立不等式の表す領域</vt:lpstr>
      <vt:lpstr> 連立不等式の表す領域</vt:lpstr>
      <vt:lpstr>境界はどのように表現すればよいか</vt:lpstr>
      <vt:lpstr> 連立不等式の表す領域のまとめ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順列と組合せの違い</dc:title>
  <dc:creator>FJ-USER</dc:creator>
  <cp:lastModifiedBy>Owner</cp:lastModifiedBy>
  <cp:revision>58</cp:revision>
  <dcterms:created xsi:type="dcterms:W3CDTF">2016-06-29T20:59:28Z</dcterms:created>
  <dcterms:modified xsi:type="dcterms:W3CDTF">2019-09-17T01:39:24Z</dcterms:modified>
</cp:coreProperties>
</file>